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Lst>
  <p:notesMasterIdLst>
    <p:notesMasterId r:id="rId6"/>
  </p:notesMasterIdLst>
  <p:handoutMasterIdLst>
    <p:handoutMasterId r:id="rId45"/>
  </p:handoutMasterIdLst>
  <p:sldIdLst>
    <p:sldId id="282" r:id="rId5"/>
    <p:sldId id="257" r:id="rId7"/>
    <p:sldId id="258" r:id="rId8"/>
    <p:sldId id="261" r:id="rId9"/>
    <p:sldId id="283" r:id="rId10"/>
    <p:sldId id="280" r:id="rId11"/>
    <p:sldId id="271" r:id="rId12"/>
    <p:sldId id="272" r:id="rId13"/>
    <p:sldId id="284" r:id="rId14"/>
    <p:sldId id="310" r:id="rId15"/>
    <p:sldId id="285" r:id="rId16"/>
    <p:sldId id="286" r:id="rId17"/>
    <p:sldId id="287" r:id="rId18"/>
    <p:sldId id="288" r:id="rId19"/>
    <p:sldId id="289" r:id="rId20"/>
    <p:sldId id="290" r:id="rId21"/>
    <p:sldId id="291" r:id="rId22"/>
    <p:sldId id="292" r:id="rId23"/>
    <p:sldId id="294" r:id="rId24"/>
    <p:sldId id="312" r:id="rId25"/>
    <p:sldId id="295" r:id="rId26"/>
    <p:sldId id="311" r:id="rId27"/>
    <p:sldId id="296" r:id="rId28"/>
    <p:sldId id="293" r:id="rId29"/>
    <p:sldId id="297" r:id="rId30"/>
    <p:sldId id="299" r:id="rId31"/>
    <p:sldId id="300" r:id="rId32"/>
    <p:sldId id="298" r:id="rId33"/>
    <p:sldId id="301" r:id="rId34"/>
    <p:sldId id="302" r:id="rId35"/>
    <p:sldId id="279" r:id="rId36"/>
    <p:sldId id="303" r:id="rId37"/>
    <p:sldId id="304" r:id="rId38"/>
    <p:sldId id="305" r:id="rId39"/>
    <p:sldId id="306" r:id="rId40"/>
    <p:sldId id="307" r:id="rId41"/>
    <p:sldId id="308" r:id="rId42"/>
    <p:sldId id="309" r:id="rId43"/>
    <p:sldId id="281" r:id="rId44"/>
  </p:sldIdLst>
  <p:sldSz cx="12190095" cy="6859270"/>
  <p:notesSz cx="6858000" cy="9144000"/>
  <p:custDataLst>
    <p:tags r:id="rId49"/>
  </p:custDataLst>
  <p:defaultText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2585" algn="l" defTabSz="967740" rtl="0" eaLnBrk="1" latinLnBrk="0" hangingPunct="1">
      <a:defRPr sz="1900" kern="1200">
        <a:solidFill>
          <a:schemeClr val="tx1"/>
        </a:solidFill>
        <a:latin typeface="+mn-lt"/>
        <a:ea typeface="+mn-ea"/>
        <a:cs typeface="+mn-cs"/>
      </a:defRPr>
    </a:lvl7pPr>
    <a:lvl8pPr marL="3386455" algn="l" defTabSz="967740" rtl="0" eaLnBrk="1" latinLnBrk="0" hangingPunct="1">
      <a:defRPr sz="1900" kern="1200">
        <a:solidFill>
          <a:schemeClr val="tx1"/>
        </a:solidFill>
        <a:latin typeface="+mn-lt"/>
        <a:ea typeface="+mn-ea"/>
        <a:cs typeface="+mn-cs"/>
      </a:defRPr>
    </a:lvl8pPr>
    <a:lvl9pPr marL="3870325" algn="l" defTabSz="967740"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780" y="60"/>
      </p:cViewPr>
      <p:guideLst>
        <p:guide orient="horz" pos="2160"/>
        <p:guide pos="384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9" Type="http://schemas.openxmlformats.org/officeDocument/2006/relationships/tags" Target="tags/tag34.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05D609-F7AD-4735-BD6B-C0A85D1E758B}"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AED2BC-0BC7-4538-BAB9-F9262EB9CB9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D4B5B8-7DEA-4F1C-BFE4-6FAD8DE8552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A220C-0EA7-4A96-BCE4-B22EDCC9393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97E94C-05C9-4EF2-984B-7A85CC1C61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2" y="2130919"/>
            <a:ext cx="10361851" cy="1470366"/>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562" y="3887100"/>
            <a:ext cx="8533290" cy="1753006"/>
          </a:xfrm>
        </p:spPr>
        <p:txBody>
          <a:bodyPr/>
          <a:lstStyle>
            <a:lvl1pPr marL="0" indent="0" algn="ctr">
              <a:buNone/>
              <a:defRPr>
                <a:solidFill>
                  <a:schemeClr val="tx1">
                    <a:tint val="75000"/>
                  </a:schemeClr>
                </a:solidFill>
              </a:defRPr>
            </a:lvl1pPr>
            <a:lvl2pPr marL="483870" indent="0" algn="ctr">
              <a:buNone/>
              <a:defRPr>
                <a:solidFill>
                  <a:schemeClr val="tx1">
                    <a:tint val="75000"/>
                  </a:schemeClr>
                </a:solidFill>
              </a:defRPr>
            </a:lvl2pPr>
            <a:lvl3pPr marL="967740" indent="0" algn="ctr">
              <a:buNone/>
              <a:defRPr>
                <a:solidFill>
                  <a:schemeClr val="tx1">
                    <a:tint val="75000"/>
                  </a:schemeClr>
                </a:solidFill>
              </a:defRPr>
            </a:lvl3pPr>
            <a:lvl4pPr marL="1451610" indent="0" algn="ctr">
              <a:buNone/>
              <a:defRPr>
                <a:solidFill>
                  <a:schemeClr val="tx1">
                    <a:tint val="75000"/>
                  </a:schemeClr>
                </a:solidFill>
              </a:defRPr>
            </a:lvl4pPr>
            <a:lvl5pPr marL="1935480" indent="0" algn="ctr">
              <a:buNone/>
              <a:defRPr>
                <a:solidFill>
                  <a:schemeClr val="tx1">
                    <a:tint val="75000"/>
                  </a:schemeClr>
                </a:solidFill>
              </a:defRPr>
            </a:lvl5pPr>
            <a:lvl6pPr marL="2419350" indent="0" algn="ctr">
              <a:buNone/>
              <a:defRPr>
                <a:solidFill>
                  <a:schemeClr val="tx1">
                    <a:tint val="75000"/>
                  </a:schemeClr>
                </a:solidFill>
              </a:defRPr>
            </a:lvl6pPr>
            <a:lvl7pPr marL="2902585" indent="0" algn="ctr">
              <a:buNone/>
              <a:defRPr>
                <a:solidFill>
                  <a:schemeClr val="tx1">
                    <a:tint val="75000"/>
                  </a:schemeClr>
                </a:solidFill>
              </a:defRPr>
            </a:lvl7pPr>
            <a:lvl8pPr marL="3386455" indent="0" algn="ctr">
              <a:buNone/>
              <a:defRPr>
                <a:solidFill>
                  <a:schemeClr val="tx1">
                    <a:tint val="75000"/>
                  </a:schemeClr>
                </a:solidFill>
              </a:defRPr>
            </a:lvl8pPr>
            <a:lvl9pPr marL="3870325"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50" y="274702"/>
            <a:ext cx="2742843" cy="585288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030383" y="2148614"/>
            <a:ext cx="2761985" cy="1816456"/>
          </a:xfrm>
          <a:custGeom>
            <a:avLst/>
            <a:gdLst>
              <a:gd name="connsiteX0" fmla="*/ 454009 w 2762345"/>
              <a:gd name="connsiteY0" fmla="*/ 0 h 1816035"/>
              <a:gd name="connsiteX1" fmla="*/ 2762345 w 2762345"/>
              <a:gd name="connsiteY1" fmla="*/ 0 h 1816035"/>
              <a:gd name="connsiteX2" fmla="*/ 2308336 w 2762345"/>
              <a:gd name="connsiteY2" fmla="*/ 1816035 h 1816035"/>
              <a:gd name="connsiteX3" fmla="*/ 0 w 2762345"/>
              <a:gd name="connsiteY3" fmla="*/ 1816035 h 1816035"/>
            </a:gdLst>
            <a:ahLst/>
            <a:cxnLst>
              <a:cxn ang="0">
                <a:pos x="connsiteX0" y="connsiteY0"/>
              </a:cxn>
              <a:cxn ang="0">
                <a:pos x="connsiteX1" y="connsiteY1"/>
              </a:cxn>
              <a:cxn ang="0">
                <a:pos x="connsiteX2" y="connsiteY2"/>
              </a:cxn>
              <a:cxn ang="0">
                <a:pos x="connsiteX3" y="connsiteY3"/>
              </a:cxn>
            </a:cxnLst>
            <a:rect l="l" t="t" r="r" b="b"/>
            <a:pathLst>
              <a:path w="2762345" h="1816035">
                <a:moveTo>
                  <a:pt x="454009" y="0"/>
                </a:moveTo>
                <a:lnTo>
                  <a:pt x="2762345" y="0"/>
                </a:lnTo>
                <a:lnTo>
                  <a:pt x="2308336" y="1816035"/>
                </a:lnTo>
                <a:lnTo>
                  <a:pt x="0" y="1816035"/>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486271" y="2148614"/>
            <a:ext cx="2761985" cy="1816456"/>
          </a:xfrm>
          <a:custGeom>
            <a:avLst/>
            <a:gdLst>
              <a:gd name="connsiteX0" fmla="*/ 454009 w 2762345"/>
              <a:gd name="connsiteY0" fmla="*/ 0 h 1816035"/>
              <a:gd name="connsiteX1" fmla="*/ 2762345 w 2762345"/>
              <a:gd name="connsiteY1" fmla="*/ 0 h 1816035"/>
              <a:gd name="connsiteX2" fmla="*/ 2308336 w 2762345"/>
              <a:gd name="connsiteY2" fmla="*/ 1816035 h 1816035"/>
              <a:gd name="connsiteX3" fmla="*/ 0 w 2762345"/>
              <a:gd name="connsiteY3" fmla="*/ 1816035 h 1816035"/>
            </a:gdLst>
            <a:ahLst/>
            <a:cxnLst>
              <a:cxn ang="0">
                <a:pos x="connsiteX0" y="connsiteY0"/>
              </a:cxn>
              <a:cxn ang="0">
                <a:pos x="connsiteX1" y="connsiteY1"/>
              </a:cxn>
              <a:cxn ang="0">
                <a:pos x="connsiteX2" y="connsiteY2"/>
              </a:cxn>
              <a:cxn ang="0">
                <a:pos x="connsiteX3" y="connsiteY3"/>
              </a:cxn>
            </a:cxnLst>
            <a:rect l="l" t="t" r="r" b="b"/>
            <a:pathLst>
              <a:path w="2762345" h="1816035">
                <a:moveTo>
                  <a:pt x="454009" y="0"/>
                </a:moveTo>
                <a:lnTo>
                  <a:pt x="2762345" y="0"/>
                </a:lnTo>
                <a:lnTo>
                  <a:pt x="2308336" y="1816035"/>
                </a:lnTo>
                <a:lnTo>
                  <a:pt x="0" y="1816035"/>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5942159" y="2148614"/>
            <a:ext cx="2761985" cy="1816456"/>
          </a:xfrm>
          <a:custGeom>
            <a:avLst/>
            <a:gdLst>
              <a:gd name="connsiteX0" fmla="*/ 454009 w 2762345"/>
              <a:gd name="connsiteY0" fmla="*/ 0 h 1816035"/>
              <a:gd name="connsiteX1" fmla="*/ 2762345 w 2762345"/>
              <a:gd name="connsiteY1" fmla="*/ 0 h 1816035"/>
              <a:gd name="connsiteX2" fmla="*/ 2308336 w 2762345"/>
              <a:gd name="connsiteY2" fmla="*/ 1816035 h 1816035"/>
              <a:gd name="connsiteX3" fmla="*/ 0 w 2762345"/>
              <a:gd name="connsiteY3" fmla="*/ 1816035 h 1816035"/>
            </a:gdLst>
            <a:ahLst/>
            <a:cxnLst>
              <a:cxn ang="0">
                <a:pos x="connsiteX0" y="connsiteY0"/>
              </a:cxn>
              <a:cxn ang="0">
                <a:pos x="connsiteX1" y="connsiteY1"/>
              </a:cxn>
              <a:cxn ang="0">
                <a:pos x="connsiteX2" y="connsiteY2"/>
              </a:cxn>
              <a:cxn ang="0">
                <a:pos x="connsiteX3" y="connsiteY3"/>
              </a:cxn>
            </a:cxnLst>
            <a:rect l="l" t="t" r="r" b="b"/>
            <a:pathLst>
              <a:path w="2762345" h="1816035">
                <a:moveTo>
                  <a:pt x="454009" y="0"/>
                </a:moveTo>
                <a:lnTo>
                  <a:pt x="2762345" y="0"/>
                </a:lnTo>
                <a:lnTo>
                  <a:pt x="2308336" y="1816035"/>
                </a:lnTo>
                <a:lnTo>
                  <a:pt x="0" y="181603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398048" y="2148614"/>
            <a:ext cx="2761985" cy="1816456"/>
          </a:xfrm>
          <a:custGeom>
            <a:avLst/>
            <a:gdLst>
              <a:gd name="connsiteX0" fmla="*/ 454009 w 2762345"/>
              <a:gd name="connsiteY0" fmla="*/ 0 h 1816035"/>
              <a:gd name="connsiteX1" fmla="*/ 2762345 w 2762345"/>
              <a:gd name="connsiteY1" fmla="*/ 0 h 1816035"/>
              <a:gd name="connsiteX2" fmla="*/ 2308336 w 2762345"/>
              <a:gd name="connsiteY2" fmla="*/ 1816035 h 1816035"/>
              <a:gd name="connsiteX3" fmla="*/ 0 w 2762345"/>
              <a:gd name="connsiteY3" fmla="*/ 1816035 h 1816035"/>
            </a:gdLst>
            <a:ahLst/>
            <a:cxnLst>
              <a:cxn ang="0">
                <a:pos x="connsiteX0" y="connsiteY0"/>
              </a:cxn>
              <a:cxn ang="0">
                <a:pos x="connsiteX1" y="connsiteY1"/>
              </a:cxn>
              <a:cxn ang="0">
                <a:pos x="connsiteX2" y="connsiteY2"/>
              </a:cxn>
              <a:cxn ang="0">
                <a:pos x="connsiteX3" y="connsiteY3"/>
              </a:cxn>
            </a:cxnLst>
            <a:rect l="l" t="t" r="r" b="b"/>
            <a:pathLst>
              <a:path w="2762345" h="1816035">
                <a:moveTo>
                  <a:pt x="454009" y="0"/>
                </a:moveTo>
                <a:lnTo>
                  <a:pt x="2762345" y="0"/>
                </a:lnTo>
                <a:lnTo>
                  <a:pt x="2308336" y="1816035"/>
                </a:lnTo>
                <a:lnTo>
                  <a:pt x="0" y="1816035"/>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4674776" y="2253121"/>
            <a:ext cx="2754773" cy="2748338"/>
          </a:xfrm>
          <a:custGeom>
            <a:avLst/>
            <a:gdLst>
              <a:gd name="connsiteX0" fmla="*/ 1377566 w 2755132"/>
              <a:gd name="connsiteY0" fmla="*/ 0 h 2747702"/>
              <a:gd name="connsiteX1" fmla="*/ 2755132 w 2755132"/>
              <a:gd name="connsiteY1" fmla="*/ 1373851 h 2747702"/>
              <a:gd name="connsiteX2" fmla="*/ 1377566 w 2755132"/>
              <a:gd name="connsiteY2" fmla="*/ 2747702 h 2747702"/>
              <a:gd name="connsiteX3" fmla="*/ 0 w 2755132"/>
              <a:gd name="connsiteY3" fmla="*/ 1373851 h 2747702"/>
              <a:gd name="connsiteX4" fmla="*/ 1377566 w 2755132"/>
              <a:gd name="connsiteY4" fmla="*/ 0 h 274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132" h="2747702">
                <a:moveTo>
                  <a:pt x="1377566" y="0"/>
                </a:moveTo>
                <a:cubicBezTo>
                  <a:pt x="2138375" y="0"/>
                  <a:pt x="2755132" y="615094"/>
                  <a:pt x="2755132" y="1373851"/>
                </a:cubicBezTo>
                <a:cubicBezTo>
                  <a:pt x="2755132" y="2132608"/>
                  <a:pt x="2138375" y="2747702"/>
                  <a:pt x="1377566" y="2747702"/>
                </a:cubicBezTo>
                <a:cubicBezTo>
                  <a:pt x="616757" y="2747702"/>
                  <a:pt x="0" y="2132608"/>
                  <a:pt x="0" y="1373851"/>
                </a:cubicBezTo>
                <a:cubicBezTo>
                  <a:pt x="0" y="615094"/>
                  <a:pt x="616757" y="0"/>
                  <a:pt x="1377566"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092068" y="2251318"/>
            <a:ext cx="2409309" cy="2397917"/>
          </a:xfrm>
          <a:custGeom>
            <a:avLst/>
            <a:gdLst>
              <a:gd name="connsiteX0" fmla="*/ 399568 w 2409623"/>
              <a:gd name="connsiteY0" fmla="*/ 0 h 2397362"/>
              <a:gd name="connsiteX1" fmla="*/ 2010055 w 2409623"/>
              <a:gd name="connsiteY1" fmla="*/ 0 h 2397362"/>
              <a:gd name="connsiteX2" fmla="*/ 2409623 w 2409623"/>
              <a:gd name="connsiteY2" fmla="*/ 399568 h 2397362"/>
              <a:gd name="connsiteX3" fmla="*/ 2409623 w 2409623"/>
              <a:gd name="connsiteY3" fmla="*/ 1997794 h 2397362"/>
              <a:gd name="connsiteX4" fmla="*/ 2010055 w 2409623"/>
              <a:gd name="connsiteY4" fmla="*/ 2397362 h 2397362"/>
              <a:gd name="connsiteX5" fmla="*/ 399568 w 2409623"/>
              <a:gd name="connsiteY5" fmla="*/ 2397362 h 2397362"/>
              <a:gd name="connsiteX6" fmla="*/ 0 w 2409623"/>
              <a:gd name="connsiteY6" fmla="*/ 1997794 h 2397362"/>
              <a:gd name="connsiteX7" fmla="*/ 0 w 2409623"/>
              <a:gd name="connsiteY7" fmla="*/ 399568 h 2397362"/>
              <a:gd name="connsiteX8" fmla="*/ 399568 w 2409623"/>
              <a:gd name="connsiteY8" fmla="*/ 0 h 239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9623" h="2397362">
                <a:moveTo>
                  <a:pt x="399568" y="0"/>
                </a:moveTo>
                <a:lnTo>
                  <a:pt x="2010055" y="0"/>
                </a:lnTo>
                <a:cubicBezTo>
                  <a:pt x="2230730" y="0"/>
                  <a:pt x="2409623" y="178893"/>
                  <a:pt x="2409623" y="399568"/>
                </a:cubicBezTo>
                <a:lnTo>
                  <a:pt x="2409623" y="1997794"/>
                </a:lnTo>
                <a:cubicBezTo>
                  <a:pt x="2409623" y="2218469"/>
                  <a:pt x="2230730" y="2397362"/>
                  <a:pt x="2010055" y="2397362"/>
                </a:cubicBezTo>
                <a:lnTo>
                  <a:pt x="399568" y="2397362"/>
                </a:lnTo>
                <a:cubicBezTo>
                  <a:pt x="178893" y="2397362"/>
                  <a:pt x="0" y="2218469"/>
                  <a:pt x="0" y="1997794"/>
                </a:cubicBezTo>
                <a:lnTo>
                  <a:pt x="0" y="399568"/>
                </a:lnTo>
                <a:cubicBezTo>
                  <a:pt x="0" y="178893"/>
                  <a:pt x="178893" y="0"/>
                  <a:pt x="399568"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3624398" y="2251320"/>
            <a:ext cx="2409309" cy="2397917"/>
          </a:xfrm>
          <a:custGeom>
            <a:avLst/>
            <a:gdLst>
              <a:gd name="connsiteX0" fmla="*/ 399568 w 2409623"/>
              <a:gd name="connsiteY0" fmla="*/ 0 h 2397362"/>
              <a:gd name="connsiteX1" fmla="*/ 2010055 w 2409623"/>
              <a:gd name="connsiteY1" fmla="*/ 0 h 2397362"/>
              <a:gd name="connsiteX2" fmla="*/ 2409623 w 2409623"/>
              <a:gd name="connsiteY2" fmla="*/ 399568 h 2397362"/>
              <a:gd name="connsiteX3" fmla="*/ 2409623 w 2409623"/>
              <a:gd name="connsiteY3" fmla="*/ 1997794 h 2397362"/>
              <a:gd name="connsiteX4" fmla="*/ 2010055 w 2409623"/>
              <a:gd name="connsiteY4" fmla="*/ 2397362 h 2397362"/>
              <a:gd name="connsiteX5" fmla="*/ 399568 w 2409623"/>
              <a:gd name="connsiteY5" fmla="*/ 2397362 h 2397362"/>
              <a:gd name="connsiteX6" fmla="*/ 0 w 2409623"/>
              <a:gd name="connsiteY6" fmla="*/ 1997794 h 2397362"/>
              <a:gd name="connsiteX7" fmla="*/ 0 w 2409623"/>
              <a:gd name="connsiteY7" fmla="*/ 399568 h 2397362"/>
              <a:gd name="connsiteX8" fmla="*/ 399568 w 2409623"/>
              <a:gd name="connsiteY8" fmla="*/ 0 h 239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9623" h="2397362">
                <a:moveTo>
                  <a:pt x="399568" y="0"/>
                </a:moveTo>
                <a:lnTo>
                  <a:pt x="2010055" y="0"/>
                </a:lnTo>
                <a:cubicBezTo>
                  <a:pt x="2230730" y="0"/>
                  <a:pt x="2409623" y="178893"/>
                  <a:pt x="2409623" y="399568"/>
                </a:cubicBezTo>
                <a:lnTo>
                  <a:pt x="2409623" y="1997794"/>
                </a:lnTo>
                <a:cubicBezTo>
                  <a:pt x="2409623" y="2218469"/>
                  <a:pt x="2230730" y="2397362"/>
                  <a:pt x="2010055" y="2397362"/>
                </a:cubicBezTo>
                <a:lnTo>
                  <a:pt x="399568" y="2397362"/>
                </a:lnTo>
                <a:cubicBezTo>
                  <a:pt x="178893" y="2397362"/>
                  <a:pt x="0" y="2218469"/>
                  <a:pt x="0" y="1997794"/>
                </a:cubicBezTo>
                <a:lnTo>
                  <a:pt x="0" y="399568"/>
                </a:lnTo>
                <a:cubicBezTo>
                  <a:pt x="0" y="178893"/>
                  <a:pt x="178893" y="0"/>
                  <a:pt x="399568" y="0"/>
                </a:cubicBezTo>
                <a:close/>
              </a:path>
            </a:pathLst>
          </a:custGeom>
        </p:spPr>
        <p:txBody>
          <a:bodyPr wrap="square">
            <a:noAutofit/>
          </a:bodyPr>
          <a:lstStyle/>
          <a:p>
            <a:endParaRPr lang="zh-CN" altLang="en-US" dirty="0"/>
          </a:p>
        </p:txBody>
      </p:sp>
      <p:sp>
        <p:nvSpPr>
          <p:cNvPr id="13" name="图片占位符 12"/>
          <p:cNvSpPr>
            <a:spLocks noGrp="1"/>
          </p:cNvSpPr>
          <p:nvPr>
            <p:ph type="pic" sz="quarter" idx="12"/>
          </p:nvPr>
        </p:nvSpPr>
        <p:spPr>
          <a:xfrm>
            <a:off x="6156721" y="2251320"/>
            <a:ext cx="2409309" cy="2397917"/>
          </a:xfrm>
          <a:custGeom>
            <a:avLst/>
            <a:gdLst>
              <a:gd name="connsiteX0" fmla="*/ 399568 w 2409623"/>
              <a:gd name="connsiteY0" fmla="*/ 0 h 2397362"/>
              <a:gd name="connsiteX1" fmla="*/ 2010055 w 2409623"/>
              <a:gd name="connsiteY1" fmla="*/ 0 h 2397362"/>
              <a:gd name="connsiteX2" fmla="*/ 2409623 w 2409623"/>
              <a:gd name="connsiteY2" fmla="*/ 399568 h 2397362"/>
              <a:gd name="connsiteX3" fmla="*/ 2409623 w 2409623"/>
              <a:gd name="connsiteY3" fmla="*/ 1997794 h 2397362"/>
              <a:gd name="connsiteX4" fmla="*/ 2010055 w 2409623"/>
              <a:gd name="connsiteY4" fmla="*/ 2397362 h 2397362"/>
              <a:gd name="connsiteX5" fmla="*/ 399568 w 2409623"/>
              <a:gd name="connsiteY5" fmla="*/ 2397362 h 2397362"/>
              <a:gd name="connsiteX6" fmla="*/ 0 w 2409623"/>
              <a:gd name="connsiteY6" fmla="*/ 1997794 h 2397362"/>
              <a:gd name="connsiteX7" fmla="*/ 0 w 2409623"/>
              <a:gd name="connsiteY7" fmla="*/ 399568 h 2397362"/>
              <a:gd name="connsiteX8" fmla="*/ 399568 w 2409623"/>
              <a:gd name="connsiteY8" fmla="*/ 0 h 239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9623" h="2397362">
                <a:moveTo>
                  <a:pt x="399568" y="0"/>
                </a:moveTo>
                <a:lnTo>
                  <a:pt x="2010055" y="0"/>
                </a:lnTo>
                <a:cubicBezTo>
                  <a:pt x="2230730" y="0"/>
                  <a:pt x="2409623" y="178893"/>
                  <a:pt x="2409623" y="399568"/>
                </a:cubicBezTo>
                <a:lnTo>
                  <a:pt x="2409623" y="1997794"/>
                </a:lnTo>
                <a:cubicBezTo>
                  <a:pt x="2409623" y="2218469"/>
                  <a:pt x="2230730" y="2397362"/>
                  <a:pt x="2010055" y="2397362"/>
                </a:cubicBezTo>
                <a:lnTo>
                  <a:pt x="399568" y="2397362"/>
                </a:lnTo>
                <a:cubicBezTo>
                  <a:pt x="178893" y="2397362"/>
                  <a:pt x="0" y="2218469"/>
                  <a:pt x="0" y="1997794"/>
                </a:cubicBezTo>
                <a:lnTo>
                  <a:pt x="0" y="399568"/>
                </a:lnTo>
                <a:cubicBezTo>
                  <a:pt x="0" y="178893"/>
                  <a:pt x="178893" y="0"/>
                  <a:pt x="399568" y="0"/>
                </a:cubicBez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8689047" y="2251320"/>
            <a:ext cx="2409309" cy="2397917"/>
          </a:xfrm>
          <a:custGeom>
            <a:avLst/>
            <a:gdLst>
              <a:gd name="connsiteX0" fmla="*/ 399568 w 2409623"/>
              <a:gd name="connsiteY0" fmla="*/ 0 h 2397362"/>
              <a:gd name="connsiteX1" fmla="*/ 2010055 w 2409623"/>
              <a:gd name="connsiteY1" fmla="*/ 0 h 2397362"/>
              <a:gd name="connsiteX2" fmla="*/ 2409623 w 2409623"/>
              <a:gd name="connsiteY2" fmla="*/ 399568 h 2397362"/>
              <a:gd name="connsiteX3" fmla="*/ 2409623 w 2409623"/>
              <a:gd name="connsiteY3" fmla="*/ 1997794 h 2397362"/>
              <a:gd name="connsiteX4" fmla="*/ 2010055 w 2409623"/>
              <a:gd name="connsiteY4" fmla="*/ 2397362 h 2397362"/>
              <a:gd name="connsiteX5" fmla="*/ 399568 w 2409623"/>
              <a:gd name="connsiteY5" fmla="*/ 2397362 h 2397362"/>
              <a:gd name="connsiteX6" fmla="*/ 0 w 2409623"/>
              <a:gd name="connsiteY6" fmla="*/ 1997794 h 2397362"/>
              <a:gd name="connsiteX7" fmla="*/ 0 w 2409623"/>
              <a:gd name="connsiteY7" fmla="*/ 399568 h 2397362"/>
              <a:gd name="connsiteX8" fmla="*/ 399568 w 2409623"/>
              <a:gd name="connsiteY8" fmla="*/ 0 h 239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9623" h="2397362">
                <a:moveTo>
                  <a:pt x="399568" y="0"/>
                </a:moveTo>
                <a:lnTo>
                  <a:pt x="2010055" y="0"/>
                </a:lnTo>
                <a:cubicBezTo>
                  <a:pt x="2230730" y="0"/>
                  <a:pt x="2409623" y="178893"/>
                  <a:pt x="2409623" y="399568"/>
                </a:cubicBezTo>
                <a:lnTo>
                  <a:pt x="2409623" y="1997794"/>
                </a:lnTo>
                <a:cubicBezTo>
                  <a:pt x="2409623" y="2218469"/>
                  <a:pt x="2230730" y="2397362"/>
                  <a:pt x="2010055" y="2397362"/>
                </a:cubicBezTo>
                <a:lnTo>
                  <a:pt x="399568" y="2397362"/>
                </a:lnTo>
                <a:cubicBezTo>
                  <a:pt x="178893" y="2397362"/>
                  <a:pt x="0" y="2218469"/>
                  <a:pt x="0" y="1997794"/>
                </a:cubicBezTo>
                <a:lnTo>
                  <a:pt x="0" y="399568"/>
                </a:lnTo>
                <a:cubicBezTo>
                  <a:pt x="0" y="178893"/>
                  <a:pt x="178893" y="0"/>
                  <a:pt x="399568"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884846" y="1814047"/>
            <a:ext cx="3326266" cy="2548153"/>
          </a:xfrm>
          <a:custGeom>
            <a:avLst/>
            <a:gdLst>
              <a:gd name="connsiteX0" fmla="*/ 0 w 3326699"/>
              <a:gd name="connsiteY0" fmla="*/ 0 h 2547563"/>
              <a:gd name="connsiteX1" fmla="*/ 3326699 w 3326699"/>
              <a:gd name="connsiteY1" fmla="*/ 0 h 2547563"/>
              <a:gd name="connsiteX2" fmla="*/ 3326699 w 3326699"/>
              <a:gd name="connsiteY2" fmla="*/ 2547563 h 2547563"/>
              <a:gd name="connsiteX3" fmla="*/ 0 w 3326699"/>
              <a:gd name="connsiteY3" fmla="*/ 2547563 h 2547563"/>
            </a:gdLst>
            <a:ahLst/>
            <a:cxnLst>
              <a:cxn ang="0">
                <a:pos x="connsiteX0" y="connsiteY0"/>
              </a:cxn>
              <a:cxn ang="0">
                <a:pos x="connsiteX1" y="connsiteY1"/>
              </a:cxn>
              <a:cxn ang="0">
                <a:pos x="connsiteX2" y="connsiteY2"/>
              </a:cxn>
              <a:cxn ang="0">
                <a:pos x="connsiteX3" y="connsiteY3"/>
              </a:cxn>
            </a:cxnLst>
            <a:rect l="l" t="t" r="r" b="b"/>
            <a:pathLst>
              <a:path w="3326699" h="2547563">
                <a:moveTo>
                  <a:pt x="0" y="0"/>
                </a:moveTo>
                <a:lnTo>
                  <a:pt x="3326699" y="0"/>
                </a:lnTo>
                <a:lnTo>
                  <a:pt x="3326699" y="2547563"/>
                </a:lnTo>
                <a:lnTo>
                  <a:pt x="0" y="2547563"/>
                </a:lnTo>
                <a:close/>
              </a:path>
            </a:pathLst>
          </a:custGeom>
        </p:spPr>
        <p:txBody>
          <a:bodyPr wrap="square">
            <a:noAutofit/>
          </a:bodyPr>
          <a:lstStyle/>
          <a:p>
            <a:endParaRPr lang="zh-CN" altLang="en-US"/>
          </a:p>
        </p:txBody>
      </p:sp>
      <p:sp>
        <p:nvSpPr>
          <p:cNvPr id="10" name="图片占位符 9"/>
          <p:cNvSpPr>
            <a:spLocks noGrp="1"/>
          </p:cNvSpPr>
          <p:nvPr>
            <p:ph type="pic" sz="quarter" idx="11"/>
          </p:nvPr>
        </p:nvSpPr>
        <p:spPr>
          <a:xfrm>
            <a:off x="4437201" y="1814049"/>
            <a:ext cx="3326266" cy="2548153"/>
          </a:xfrm>
          <a:custGeom>
            <a:avLst/>
            <a:gdLst>
              <a:gd name="connsiteX0" fmla="*/ 0 w 3326699"/>
              <a:gd name="connsiteY0" fmla="*/ 0 h 2547563"/>
              <a:gd name="connsiteX1" fmla="*/ 3326699 w 3326699"/>
              <a:gd name="connsiteY1" fmla="*/ 0 h 2547563"/>
              <a:gd name="connsiteX2" fmla="*/ 3326699 w 3326699"/>
              <a:gd name="connsiteY2" fmla="*/ 2547563 h 2547563"/>
              <a:gd name="connsiteX3" fmla="*/ 0 w 3326699"/>
              <a:gd name="connsiteY3" fmla="*/ 2547563 h 2547563"/>
            </a:gdLst>
            <a:ahLst/>
            <a:cxnLst>
              <a:cxn ang="0">
                <a:pos x="connsiteX0" y="connsiteY0"/>
              </a:cxn>
              <a:cxn ang="0">
                <a:pos x="connsiteX1" y="connsiteY1"/>
              </a:cxn>
              <a:cxn ang="0">
                <a:pos x="connsiteX2" y="connsiteY2"/>
              </a:cxn>
              <a:cxn ang="0">
                <a:pos x="connsiteX3" y="connsiteY3"/>
              </a:cxn>
            </a:cxnLst>
            <a:rect l="l" t="t" r="r" b="b"/>
            <a:pathLst>
              <a:path w="3326699" h="2547563">
                <a:moveTo>
                  <a:pt x="0" y="0"/>
                </a:moveTo>
                <a:lnTo>
                  <a:pt x="3326699" y="0"/>
                </a:lnTo>
                <a:lnTo>
                  <a:pt x="3326699" y="2547563"/>
                </a:lnTo>
                <a:lnTo>
                  <a:pt x="0" y="2547563"/>
                </a:ln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7989550" y="1814049"/>
            <a:ext cx="3326266" cy="2548153"/>
          </a:xfrm>
          <a:custGeom>
            <a:avLst/>
            <a:gdLst>
              <a:gd name="connsiteX0" fmla="*/ 0 w 3326699"/>
              <a:gd name="connsiteY0" fmla="*/ 0 h 2547563"/>
              <a:gd name="connsiteX1" fmla="*/ 3326699 w 3326699"/>
              <a:gd name="connsiteY1" fmla="*/ 0 h 2547563"/>
              <a:gd name="connsiteX2" fmla="*/ 3326699 w 3326699"/>
              <a:gd name="connsiteY2" fmla="*/ 2547563 h 2547563"/>
              <a:gd name="connsiteX3" fmla="*/ 0 w 3326699"/>
              <a:gd name="connsiteY3" fmla="*/ 2547563 h 2547563"/>
            </a:gdLst>
            <a:ahLst/>
            <a:cxnLst>
              <a:cxn ang="0">
                <a:pos x="connsiteX0" y="connsiteY0"/>
              </a:cxn>
              <a:cxn ang="0">
                <a:pos x="connsiteX1" y="connsiteY1"/>
              </a:cxn>
              <a:cxn ang="0">
                <a:pos x="connsiteX2" y="connsiteY2"/>
              </a:cxn>
              <a:cxn ang="0">
                <a:pos x="connsiteX3" y="connsiteY3"/>
              </a:cxn>
            </a:cxnLst>
            <a:rect l="l" t="t" r="r" b="b"/>
            <a:pathLst>
              <a:path w="3326699" h="2547563">
                <a:moveTo>
                  <a:pt x="0" y="0"/>
                </a:moveTo>
                <a:lnTo>
                  <a:pt x="3326699" y="0"/>
                </a:lnTo>
                <a:lnTo>
                  <a:pt x="3326699" y="2547563"/>
                </a:lnTo>
                <a:lnTo>
                  <a:pt x="0" y="2547563"/>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3294334" y="1931274"/>
            <a:ext cx="7490970" cy="3717933"/>
          </a:xfrm>
          <a:custGeom>
            <a:avLst/>
            <a:gdLst>
              <a:gd name="connsiteX0" fmla="*/ 5685658 w 7491945"/>
              <a:gd name="connsiteY0" fmla="*/ 1888272 h 3717072"/>
              <a:gd name="connsiteX1" fmla="*/ 7469432 w 7491945"/>
              <a:gd name="connsiteY1" fmla="*/ 1888272 h 3717072"/>
              <a:gd name="connsiteX2" fmla="*/ 7491945 w 7491945"/>
              <a:gd name="connsiteY2" fmla="*/ 1910785 h 3717072"/>
              <a:gd name="connsiteX3" fmla="*/ 7491945 w 7491945"/>
              <a:gd name="connsiteY3" fmla="*/ 3694559 h 3717072"/>
              <a:gd name="connsiteX4" fmla="*/ 7469432 w 7491945"/>
              <a:gd name="connsiteY4" fmla="*/ 3717072 h 3717072"/>
              <a:gd name="connsiteX5" fmla="*/ 5685658 w 7491945"/>
              <a:gd name="connsiteY5" fmla="*/ 3717072 h 3717072"/>
              <a:gd name="connsiteX6" fmla="*/ 5663145 w 7491945"/>
              <a:gd name="connsiteY6" fmla="*/ 3694559 h 3717072"/>
              <a:gd name="connsiteX7" fmla="*/ 5663145 w 7491945"/>
              <a:gd name="connsiteY7" fmla="*/ 1910785 h 3717072"/>
              <a:gd name="connsiteX8" fmla="*/ 5685658 w 7491945"/>
              <a:gd name="connsiteY8" fmla="*/ 1888272 h 3717072"/>
              <a:gd name="connsiteX9" fmla="*/ 3797943 w 7491945"/>
              <a:gd name="connsiteY9" fmla="*/ 1888272 h 3717072"/>
              <a:gd name="connsiteX10" fmla="*/ 5581717 w 7491945"/>
              <a:gd name="connsiteY10" fmla="*/ 1888272 h 3717072"/>
              <a:gd name="connsiteX11" fmla="*/ 5604230 w 7491945"/>
              <a:gd name="connsiteY11" fmla="*/ 1910785 h 3717072"/>
              <a:gd name="connsiteX12" fmla="*/ 5604230 w 7491945"/>
              <a:gd name="connsiteY12" fmla="*/ 3694559 h 3717072"/>
              <a:gd name="connsiteX13" fmla="*/ 5581717 w 7491945"/>
              <a:gd name="connsiteY13" fmla="*/ 3717072 h 3717072"/>
              <a:gd name="connsiteX14" fmla="*/ 3797943 w 7491945"/>
              <a:gd name="connsiteY14" fmla="*/ 3717072 h 3717072"/>
              <a:gd name="connsiteX15" fmla="*/ 3775430 w 7491945"/>
              <a:gd name="connsiteY15" fmla="*/ 3694559 h 3717072"/>
              <a:gd name="connsiteX16" fmla="*/ 3775430 w 7491945"/>
              <a:gd name="connsiteY16" fmla="*/ 1910785 h 3717072"/>
              <a:gd name="connsiteX17" fmla="*/ 3797943 w 7491945"/>
              <a:gd name="connsiteY17" fmla="*/ 1888272 h 3717072"/>
              <a:gd name="connsiteX18" fmla="*/ 1910228 w 7491945"/>
              <a:gd name="connsiteY18" fmla="*/ 1888272 h 3717072"/>
              <a:gd name="connsiteX19" fmla="*/ 3694002 w 7491945"/>
              <a:gd name="connsiteY19" fmla="*/ 1888272 h 3717072"/>
              <a:gd name="connsiteX20" fmla="*/ 3716515 w 7491945"/>
              <a:gd name="connsiteY20" fmla="*/ 1910785 h 3717072"/>
              <a:gd name="connsiteX21" fmla="*/ 3716515 w 7491945"/>
              <a:gd name="connsiteY21" fmla="*/ 3694559 h 3717072"/>
              <a:gd name="connsiteX22" fmla="*/ 3694002 w 7491945"/>
              <a:gd name="connsiteY22" fmla="*/ 3717072 h 3717072"/>
              <a:gd name="connsiteX23" fmla="*/ 1910228 w 7491945"/>
              <a:gd name="connsiteY23" fmla="*/ 3717072 h 3717072"/>
              <a:gd name="connsiteX24" fmla="*/ 1887715 w 7491945"/>
              <a:gd name="connsiteY24" fmla="*/ 3694559 h 3717072"/>
              <a:gd name="connsiteX25" fmla="*/ 1887715 w 7491945"/>
              <a:gd name="connsiteY25" fmla="*/ 1910785 h 3717072"/>
              <a:gd name="connsiteX26" fmla="*/ 1910228 w 7491945"/>
              <a:gd name="connsiteY26" fmla="*/ 1888272 h 3717072"/>
              <a:gd name="connsiteX27" fmla="*/ 5685658 w 7491945"/>
              <a:gd name="connsiteY27" fmla="*/ 0 h 3717072"/>
              <a:gd name="connsiteX28" fmla="*/ 7469432 w 7491945"/>
              <a:gd name="connsiteY28" fmla="*/ 0 h 3717072"/>
              <a:gd name="connsiteX29" fmla="*/ 7491945 w 7491945"/>
              <a:gd name="connsiteY29" fmla="*/ 22513 h 3717072"/>
              <a:gd name="connsiteX30" fmla="*/ 7491945 w 7491945"/>
              <a:gd name="connsiteY30" fmla="*/ 1806287 h 3717072"/>
              <a:gd name="connsiteX31" fmla="*/ 7469432 w 7491945"/>
              <a:gd name="connsiteY31" fmla="*/ 1828800 h 3717072"/>
              <a:gd name="connsiteX32" fmla="*/ 5685658 w 7491945"/>
              <a:gd name="connsiteY32" fmla="*/ 1828800 h 3717072"/>
              <a:gd name="connsiteX33" fmla="*/ 5663145 w 7491945"/>
              <a:gd name="connsiteY33" fmla="*/ 1806287 h 3717072"/>
              <a:gd name="connsiteX34" fmla="*/ 5663145 w 7491945"/>
              <a:gd name="connsiteY34" fmla="*/ 22513 h 3717072"/>
              <a:gd name="connsiteX35" fmla="*/ 5685658 w 7491945"/>
              <a:gd name="connsiteY35" fmla="*/ 0 h 3717072"/>
              <a:gd name="connsiteX36" fmla="*/ 3797943 w 7491945"/>
              <a:gd name="connsiteY36" fmla="*/ 0 h 3717072"/>
              <a:gd name="connsiteX37" fmla="*/ 5581717 w 7491945"/>
              <a:gd name="connsiteY37" fmla="*/ 0 h 3717072"/>
              <a:gd name="connsiteX38" fmla="*/ 5604230 w 7491945"/>
              <a:gd name="connsiteY38" fmla="*/ 22513 h 3717072"/>
              <a:gd name="connsiteX39" fmla="*/ 5604230 w 7491945"/>
              <a:gd name="connsiteY39" fmla="*/ 1806287 h 3717072"/>
              <a:gd name="connsiteX40" fmla="*/ 5581717 w 7491945"/>
              <a:gd name="connsiteY40" fmla="*/ 1828800 h 3717072"/>
              <a:gd name="connsiteX41" fmla="*/ 3797943 w 7491945"/>
              <a:gd name="connsiteY41" fmla="*/ 1828800 h 3717072"/>
              <a:gd name="connsiteX42" fmla="*/ 3775430 w 7491945"/>
              <a:gd name="connsiteY42" fmla="*/ 1806287 h 3717072"/>
              <a:gd name="connsiteX43" fmla="*/ 3775430 w 7491945"/>
              <a:gd name="connsiteY43" fmla="*/ 22513 h 3717072"/>
              <a:gd name="connsiteX44" fmla="*/ 3797943 w 7491945"/>
              <a:gd name="connsiteY44" fmla="*/ 0 h 3717072"/>
              <a:gd name="connsiteX45" fmla="*/ 1910228 w 7491945"/>
              <a:gd name="connsiteY45" fmla="*/ 0 h 3717072"/>
              <a:gd name="connsiteX46" fmla="*/ 3694002 w 7491945"/>
              <a:gd name="connsiteY46" fmla="*/ 0 h 3717072"/>
              <a:gd name="connsiteX47" fmla="*/ 3716515 w 7491945"/>
              <a:gd name="connsiteY47" fmla="*/ 22513 h 3717072"/>
              <a:gd name="connsiteX48" fmla="*/ 3716515 w 7491945"/>
              <a:gd name="connsiteY48" fmla="*/ 1806287 h 3717072"/>
              <a:gd name="connsiteX49" fmla="*/ 3694002 w 7491945"/>
              <a:gd name="connsiteY49" fmla="*/ 1828800 h 3717072"/>
              <a:gd name="connsiteX50" fmla="*/ 1910228 w 7491945"/>
              <a:gd name="connsiteY50" fmla="*/ 1828800 h 3717072"/>
              <a:gd name="connsiteX51" fmla="*/ 1887715 w 7491945"/>
              <a:gd name="connsiteY51" fmla="*/ 1806287 h 3717072"/>
              <a:gd name="connsiteX52" fmla="*/ 1887715 w 7491945"/>
              <a:gd name="connsiteY52" fmla="*/ 22513 h 3717072"/>
              <a:gd name="connsiteX53" fmla="*/ 1910228 w 7491945"/>
              <a:gd name="connsiteY53" fmla="*/ 0 h 3717072"/>
              <a:gd name="connsiteX54" fmla="*/ 22513 w 7491945"/>
              <a:gd name="connsiteY54" fmla="*/ 0 h 3717072"/>
              <a:gd name="connsiteX55" fmla="*/ 1806287 w 7491945"/>
              <a:gd name="connsiteY55" fmla="*/ 0 h 3717072"/>
              <a:gd name="connsiteX56" fmla="*/ 1828800 w 7491945"/>
              <a:gd name="connsiteY56" fmla="*/ 22513 h 3717072"/>
              <a:gd name="connsiteX57" fmla="*/ 1828800 w 7491945"/>
              <a:gd name="connsiteY57" fmla="*/ 1806287 h 3717072"/>
              <a:gd name="connsiteX58" fmla="*/ 1806287 w 7491945"/>
              <a:gd name="connsiteY58" fmla="*/ 1828800 h 3717072"/>
              <a:gd name="connsiteX59" fmla="*/ 22513 w 7491945"/>
              <a:gd name="connsiteY59" fmla="*/ 1828800 h 3717072"/>
              <a:gd name="connsiteX60" fmla="*/ 0 w 7491945"/>
              <a:gd name="connsiteY60" fmla="*/ 1806287 h 3717072"/>
              <a:gd name="connsiteX61" fmla="*/ 0 w 7491945"/>
              <a:gd name="connsiteY61" fmla="*/ 22513 h 3717072"/>
              <a:gd name="connsiteX62" fmla="*/ 22513 w 7491945"/>
              <a:gd name="connsiteY62" fmla="*/ 0 h 371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7491945" h="3717072">
                <a:moveTo>
                  <a:pt x="5685658" y="1888272"/>
                </a:moveTo>
                <a:lnTo>
                  <a:pt x="7469432" y="1888272"/>
                </a:lnTo>
                <a:cubicBezTo>
                  <a:pt x="7481866" y="1888272"/>
                  <a:pt x="7491945" y="1898351"/>
                  <a:pt x="7491945" y="1910785"/>
                </a:cubicBezTo>
                <a:lnTo>
                  <a:pt x="7491945" y="3694559"/>
                </a:lnTo>
                <a:cubicBezTo>
                  <a:pt x="7491945" y="3706993"/>
                  <a:pt x="7481866" y="3717072"/>
                  <a:pt x="7469432" y="3717072"/>
                </a:cubicBezTo>
                <a:lnTo>
                  <a:pt x="5685658" y="3717072"/>
                </a:lnTo>
                <a:cubicBezTo>
                  <a:pt x="5673224" y="3717072"/>
                  <a:pt x="5663145" y="3706993"/>
                  <a:pt x="5663145" y="3694559"/>
                </a:cubicBezTo>
                <a:lnTo>
                  <a:pt x="5663145" y="1910785"/>
                </a:lnTo>
                <a:cubicBezTo>
                  <a:pt x="5663145" y="1898351"/>
                  <a:pt x="5673224" y="1888272"/>
                  <a:pt x="5685658" y="1888272"/>
                </a:cubicBezTo>
                <a:close/>
                <a:moveTo>
                  <a:pt x="3797943" y="1888272"/>
                </a:moveTo>
                <a:lnTo>
                  <a:pt x="5581717" y="1888272"/>
                </a:lnTo>
                <a:cubicBezTo>
                  <a:pt x="5594151" y="1888272"/>
                  <a:pt x="5604230" y="1898351"/>
                  <a:pt x="5604230" y="1910785"/>
                </a:cubicBezTo>
                <a:lnTo>
                  <a:pt x="5604230" y="3694559"/>
                </a:lnTo>
                <a:cubicBezTo>
                  <a:pt x="5604230" y="3706993"/>
                  <a:pt x="5594151" y="3717072"/>
                  <a:pt x="5581717" y="3717072"/>
                </a:cubicBezTo>
                <a:lnTo>
                  <a:pt x="3797943" y="3717072"/>
                </a:lnTo>
                <a:cubicBezTo>
                  <a:pt x="3785509" y="3717072"/>
                  <a:pt x="3775430" y="3706993"/>
                  <a:pt x="3775430" y="3694559"/>
                </a:cubicBezTo>
                <a:lnTo>
                  <a:pt x="3775430" y="1910785"/>
                </a:lnTo>
                <a:cubicBezTo>
                  <a:pt x="3775430" y="1898351"/>
                  <a:pt x="3785509" y="1888272"/>
                  <a:pt x="3797943" y="1888272"/>
                </a:cubicBezTo>
                <a:close/>
                <a:moveTo>
                  <a:pt x="1910228" y="1888272"/>
                </a:moveTo>
                <a:lnTo>
                  <a:pt x="3694002" y="1888272"/>
                </a:lnTo>
                <a:cubicBezTo>
                  <a:pt x="3706436" y="1888272"/>
                  <a:pt x="3716515" y="1898351"/>
                  <a:pt x="3716515" y="1910785"/>
                </a:cubicBezTo>
                <a:lnTo>
                  <a:pt x="3716515" y="3694559"/>
                </a:lnTo>
                <a:cubicBezTo>
                  <a:pt x="3716515" y="3706993"/>
                  <a:pt x="3706436" y="3717072"/>
                  <a:pt x="3694002" y="3717072"/>
                </a:cubicBezTo>
                <a:lnTo>
                  <a:pt x="1910228" y="3717072"/>
                </a:lnTo>
                <a:cubicBezTo>
                  <a:pt x="1897794" y="3717072"/>
                  <a:pt x="1887715" y="3706993"/>
                  <a:pt x="1887715" y="3694559"/>
                </a:cubicBezTo>
                <a:lnTo>
                  <a:pt x="1887715" y="1910785"/>
                </a:lnTo>
                <a:cubicBezTo>
                  <a:pt x="1887715" y="1898351"/>
                  <a:pt x="1897794" y="1888272"/>
                  <a:pt x="1910228" y="1888272"/>
                </a:cubicBezTo>
                <a:close/>
                <a:moveTo>
                  <a:pt x="5685658" y="0"/>
                </a:moveTo>
                <a:lnTo>
                  <a:pt x="7469432" y="0"/>
                </a:lnTo>
                <a:cubicBezTo>
                  <a:pt x="7481866" y="0"/>
                  <a:pt x="7491945" y="10079"/>
                  <a:pt x="7491945" y="22513"/>
                </a:cubicBezTo>
                <a:lnTo>
                  <a:pt x="7491945" y="1806287"/>
                </a:lnTo>
                <a:cubicBezTo>
                  <a:pt x="7491945" y="1818721"/>
                  <a:pt x="7481866" y="1828800"/>
                  <a:pt x="7469432" y="1828800"/>
                </a:cubicBezTo>
                <a:lnTo>
                  <a:pt x="5685658" y="1828800"/>
                </a:lnTo>
                <a:cubicBezTo>
                  <a:pt x="5673224" y="1828800"/>
                  <a:pt x="5663145" y="1818721"/>
                  <a:pt x="5663145" y="1806287"/>
                </a:cubicBezTo>
                <a:lnTo>
                  <a:pt x="5663145" y="22513"/>
                </a:lnTo>
                <a:cubicBezTo>
                  <a:pt x="5663145" y="10079"/>
                  <a:pt x="5673224" y="0"/>
                  <a:pt x="5685658" y="0"/>
                </a:cubicBezTo>
                <a:close/>
                <a:moveTo>
                  <a:pt x="3797943" y="0"/>
                </a:moveTo>
                <a:lnTo>
                  <a:pt x="5581717" y="0"/>
                </a:lnTo>
                <a:cubicBezTo>
                  <a:pt x="5594151" y="0"/>
                  <a:pt x="5604230" y="10079"/>
                  <a:pt x="5604230" y="22513"/>
                </a:cubicBezTo>
                <a:lnTo>
                  <a:pt x="5604230" y="1806287"/>
                </a:lnTo>
                <a:cubicBezTo>
                  <a:pt x="5604230" y="1818721"/>
                  <a:pt x="5594151" y="1828800"/>
                  <a:pt x="5581717" y="1828800"/>
                </a:cubicBezTo>
                <a:lnTo>
                  <a:pt x="3797943" y="1828800"/>
                </a:lnTo>
                <a:cubicBezTo>
                  <a:pt x="3785509" y="1828800"/>
                  <a:pt x="3775430" y="1818721"/>
                  <a:pt x="3775430" y="1806287"/>
                </a:cubicBezTo>
                <a:lnTo>
                  <a:pt x="3775430" y="22513"/>
                </a:lnTo>
                <a:cubicBezTo>
                  <a:pt x="3775430" y="10079"/>
                  <a:pt x="3785509" y="0"/>
                  <a:pt x="3797943" y="0"/>
                </a:cubicBezTo>
                <a:close/>
                <a:moveTo>
                  <a:pt x="1910228" y="0"/>
                </a:moveTo>
                <a:lnTo>
                  <a:pt x="3694002" y="0"/>
                </a:lnTo>
                <a:cubicBezTo>
                  <a:pt x="3706436" y="0"/>
                  <a:pt x="3716515" y="10079"/>
                  <a:pt x="3716515" y="22513"/>
                </a:cubicBezTo>
                <a:lnTo>
                  <a:pt x="3716515" y="1806287"/>
                </a:lnTo>
                <a:cubicBezTo>
                  <a:pt x="3716515" y="1818721"/>
                  <a:pt x="3706436" y="1828800"/>
                  <a:pt x="3694002" y="1828800"/>
                </a:cubicBezTo>
                <a:lnTo>
                  <a:pt x="1910228" y="1828800"/>
                </a:lnTo>
                <a:cubicBezTo>
                  <a:pt x="1897794" y="1828800"/>
                  <a:pt x="1887715" y="1818721"/>
                  <a:pt x="1887715" y="1806287"/>
                </a:cubicBezTo>
                <a:lnTo>
                  <a:pt x="1887715" y="22513"/>
                </a:lnTo>
                <a:cubicBezTo>
                  <a:pt x="1887715" y="10079"/>
                  <a:pt x="1897794" y="0"/>
                  <a:pt x="1910228" y="0"/>
                </a:cubicBezTo>
                <a:close/>
                <a:moveTo>
                  <a:pt x="22513" y="0"/>
                </a:moveTo>
                <a:lnTo>
                  <a:pt x="1806287" y="0"/>
                </a:lnTo>
                <a:cubicBezTo>
                  <a:pt x="1818721" y="0"/>
                  <a:pt x="1828800" y="10079"/>
                  <a:pt x="1828800" y="22513"/>
                </a:cubicBezTo>
                <a:lnTo>
                  <a:pt x="1828800" y="1806287"/>
                </a:lnTo>
                <a:cubicBezTo>
                  <a:pt x="1828800" y="1818721"/>
                  <a:pt x="1818721" y="1828800"/>
                  <a:pt x="1806287" y="1828800"/>
                </a:cubicBezTo>
                <a:lnTo>
                  <a:pt x="22513" y="1828800"/>
                </a:lnTo>
                <a:cubicBezTo>
                  <a:pt x="10079" y="1828800"/>
                  <a:pt x="0" y="1818721"/>
                  <a:pt x="0" y="1806287"/>
                </a:cubicBezTo>
                <a:lnTo>
                  <a:pt x="0" y="22513"/>
                </a:lnTo>
                <a:cubicBezTo>
                  <a:pt x="0" y="10079"/>
                  <a:pt x="10079" y="0"/>
                  <a:pt x="22513"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3294334" y="1931274"/>
            <a:ext cx="7490970" cy="3717933"/>
          </a:xfrm>
          <a:custGeom>
            <a:avLst/>
            <a:gdLst>
              <a:gd name="connsiteX0" fmla="*/ 5685658 w 7491945"/>
              <a:gd name="connsiteY0" fmla="*/ 1888272 h 3717072"/>
              <a:gd name="connsiteX1" fmla="*/ 7469432 w 7491945"/>
              <a:gd name="connsiteY1" fmla="*/ 1888272 h 3717072"/>
              <a:gd name="connsiteX2" fmla="*/ 7491945 w 7491945"/>
              <a:gd name="connsiteY2" fmla="*/ 1910785 h 3717072"/>
              <a:gd name="connsiteX3" fmla="*/ 7491945 w 7491945"/>
              <a:gd name="connsiteY3" fmla="*/ 3694559 h 3717072"/>
              <a:gd name="connsiteX4" fmla="*/ 7469432 w 7491945"/>
              <a:gd name="connsiteY4" fmla="*/ 3717072 h 3717072"/>
              <a:gd name="connsiteX5" fmla="*/ 5685658 w 7491945"/>
              <a:gd name="connsiteY5" fmla="*/ 3717072 h 3717072"/>
              <a:gd name="connsiteX6" fmla="*/ 5663145 w 7491945"/>
              <a:gd name="connsiteY6" fmla="*/ 3694559 h 3717072"/>
              <a:gd name="connsiteX7" fmla="*/ 5663145 w 7491945"/>
              <a:gd name="connsiteY7" fmla="*/ 1910785 h 3717072"/>
              <a:gd name="connsiteX8" fmla="*/ 5685658 w 7491945"/>
              <a:gd name="connsiteY8" fmla="*/ 1888272 h 3717072"/>
              <a:gd name="connsiteX9" fmla="*/ 3797943 w 7491945"/>
              <a:gd name="connsiteY9" fmla="*/ 1888272 h 3717072"/>
              <a:gd name="connsiteX10" fmla="*/ 5581717 w 7491945"/>
              <a:gd name="connsiteY10" fmla="*/ 1888272 h 3717072"/>
              <a:gd name="connsiteX11" fmla="*/ 5604230 w 7491945"/>
              <a:gd name="connsiteY11" fmla="*/ 1910785 h 3717072"/>
              <a:gd name="connsiteX12" fmla="*/ 5604230 w 7491945"/>
              <a:gd name="connsiteY12" fmla="*/ 3694559 h 3717072"/>
              <a:gd name="connsiteX13" fmla="*/ 5581717 w 7491945"/>
              <a:gd name="connsiteY13" fmla="*/ 3717072 h 3717072"/>
              <a:gd name="connsiteX14" fmla="*/ 3797943 w 7491945"/>
              <a:gd name="connsiteY14" fmla="*/ 3717072 h 3717072"/>
              <a:gd name="connsiteX15" fmla="*/ 3775430 w 7491945"/>
              <a:gd name="connsiteY15" fmla="*/ 3694559 h 3717072"/>
              <a:gd name="connsiteX16" fmla="*/ 3775430 w 7491945"/>
              <a:gd name="connsiteY16" fmla="*/ 1910785 h 3717072"/>
              <a:gd name="connsiteX17" fmla="*/ 3797943 w 7491945"/>
              <a:gd name="connsiteY17" fmla="*/ 1888272 h 3717072"/>
              <a:gd name="connsiteX18" fmla="*/ 1910228 w 7491945"/>
              <a:gd name="connsiteY18" fmla="*/ 1888272 h 3717072"/>
              <a:gd name="connsiteX19" fmla="*/ 3694002 w 7491945"/>
              <a:gd name="connsiteY19" fmla="*/ 1888272 h 3717072"/>
              <a:gd name="connsiteX20" fmla="*/ 3716515 w 7491945"/>
              <a:gd name="connsiteY20" fmla="*/ 1910785 h 3717072"/>
              <a:gd name="connsiteX21" fmla="*/ 3716515 w 7491945"/>
              <a:gd name="connsiteY21" fmla="*/ 3694559 h 3717072"/>
              <a:gd name="connsiteX22" fmla="*/ 3694002 w 7491945"/>
              <a:gd name="connsiteY22" fmla="*/ 3717072 h 3717072"/>
              <a:gd name="connsiteX23" fmla="*/ 1910228 w 7491945"/>
              <a:gd name="connsiteY23" fmla="*/ 3717072 h 3717072"/>
              <a:gd name="connsiteX24" fmla="*/ 1887715 w 7491945"/>
              <a:gd name="connsiteY24" fmla="*/ 3694559 h 3717072"/>
              <a:gd name="connsiteX25" fmla="*/ 1887715 w 7491945"/>
              <a:gd name="connsiteY25" fmla="*/ 1910785 h 3717072"/>
              <a:gd name="connsiteX26" fmla="*/ 1910228 w 7491945"/>
              <a:gd name="connsiteY26" fmla="*/ 1888272 h 3717072"/>
              <a:gd name="connsiteX27" fmla="*/ 5685658 w 7491945"/>
              <a:gd name="connsiteY27" fmla="*/ 0 h 3717072"/>
              <a:gd name="connsiteX28" fmla="*/ 7469432 w 7491945"/>
              <a:gd name="connsiteY28" fmla="*/ 0 h 3717072"/>
              <a:gd name="connsiteX29" fmla="*/ 7491945 w 7491945"/>
              <a:gd name="connsiteY29" fmla="*/ 22513 h 3717072"/>
              <a:gd name="connsiteX30" fmla="*/ 7491945 w 7491945"/>
              <a:gd name="connsiteY30" fmla="*/ 1806287 h 3717072"/>
              <a:gd name="connsiteX31" fmla="*/ 7469432 w 7491945"/>
              <a:gd name="connsiteY31" fmla="*/ 1828800 h 3717072"/>
              <a:gd name="connsiteX32" fmla="*/ 5685658 w 7491945"/>
              <a:gd name="connsiteY32" fmla="*/ 1828800 h 3717072"/>
              <a:gd name="connsiteX33" fmla="*/ 5663145 w 7491945"/>
              <a:gd name="connsiteY33" fmla="*/ 1806287 h 3717072"/>
              <a:gd name="connsiteX34" fmla="*/ 5663145 w 7491945"/>
              <a:gd name="connsiteY34" fmla="*/ 22513 h 3717072"/>
              <a:gd name="connsiteX35" fmla="*/ 5685658 w 7491945"/>
              <a:gd name="connsiteY35" fmla="*/ 0 h 3717072"/>
              <a:gd name="connsiteX36" fmla="*/ 3797943 w 7491945"/>
              <a:gd name="connsiteY36" fmla="*/ 0 h 3717072"/>
              <a:gd name="connsiteX37" fmla="*/ 5581717 w 7491945"/>
              <a:gd name="connsiteY37" fmla="*/ 0 h 3717072"/>
              <a:gd name="connsiteX38" fmla="*/ 5604230 w 7491945"/>
              <a:gd name="connsiteY38" fmla="*/ 22513 h 3717072"/>
              <a:gd name="connsiteX39" fmla="*/ 5604230 w 7491945"/>
              <a:gd name="connsiteY39" fmla="*/ 1806287 h 3717072"/>
              <a:gd name="connsiteX40" fmla="*/ 5581717 w 7491945"/>
              <a:gd name="connsiteY40" fmla="*/ 1828800 h 3717072"/>
              <a:gd name="connsiteX41" fmla="*/ 3797943 w 7491945"/>
              <a:gd name="connsiteY41" fmla="*/ 1828800 h 3717072"/>
              <a:gd name="connsiteX42" fmla="*/ 3775430 w 7491945"/>
              <a:gd name="connsiteY42" fmla="*/ 1806287 h 3717072"/>
              <a:gd name="connsiteX43" fmla="*/ 3775430 w 7491945"/>
              <a:gd name="connsiteY43" fmla="*/ 22513 h 3717072"/>
              <a:gd name="connsiteX44" fmla="*/ 3797943 w 7491945"/>
              <a:gd name="connsiteY44" fmla="*/ 0 h 3717072"/>
              <a:gd name="connsiteX45" fmla="*/ 1910228 w 7491945"/>
              <a:gd name="connsiteY45" fmla="*/ 0 h 3717072"/>
              <a:gd name="connsiteX46" fmla="*/ 3694002 w 7491945"/>
              <a:gd name="connsiteY46" fmla="*/ 0 h 3717072"/>
              <a:gd name="connsiteX47" fmla="*/ 3716515 w 7491945"/>
              <a:gd name="connsiteY47" fmla="*/ 22513 h 3717072"/>
              <a:gd name="connsiteX48" fmla="*/ 3716515 w 7491945"/>
              <a:gd name="connsiteY48" fmla="*/ 1806287 h 3717072"/>
              <a:gd name="connsiteX49" fmla="*/ 3694002 w 7491945"/>
              <a:gd name="connsiteY49" fmla="*/ 1828800 h 3717072"/>
              <a:gd name="connsiteX50" fmla="*/ 1910228 w 7491945"/>
              <a:gd name="connsiteY50" fmla="*/ 1828800 h 3717072"/>
              <a:gd name="connsiteX51" fmla="*/ 1887715 w 7491945"/>
              <a:gd name="connsiteY51" fmla="*/ 1806287 h 3717072"/>
              <a:gd name="connsiteX52" fmla="*/ 1887715 w 7491945"/>
              <a:gd name="connsiteY52" fmla="*/ 22513 h 3717072"/>
              <a:gd name="connsiteX53" fmla="*/ 1910228 w 7491945"/>
              <a:gd name="connsiteY53" fmla="*/ 0 h 3717072"/>
              <a:gd name="connsiteX54" fmla="*/ 22513 w 7491945"/>
              <a:gd name="connsiteY54" fmla="*/ 0 h 3717072"/>
              <a:gd name="connsiteX55" fmla="*/ 1806287 w 7491945"/>
              <a:gd name="connsiteY55" fmla="*/ 0 h 3717072"/>
              <a:gd name="connsiteX56" fmla="*/ 1828800 w 7491945"/>
              <a:gd name="connsiteY56" fmla="*/ 22513 h 3717072"/>
              <a:gd name="connsiteX57" fmla="*/ 1828800 w 7491945"/>
              <a:gd name="connsiteY57" fmla="*/ 1806287 h 3717072"/>
              <a:gd name="connsiteX58" fmla="*/ 1806287 w 7491945"/>
              <a:gd name="connsiteY58" fmla="*/ 1828800 h 3717072"/>
              <a:gd name="connsiteX59" fmla="*/ 22513 w 7491945"/>
              <a:gd name="connsiteY59" fmla="*/ 1828800 h 3717072"/>
              <a:gd name="connsiteX60" fmla="*/ 0 w 7491945"/>
              <a:gd name="connsiteY60" fmla="*/ 1806287 h 3717072"/>
              <a:gd name="connsiteX61" fmla="*/ 0 w 7491945"/>
              <a:gd name="connsiteY61" fmla="*/ 22513 h 3717072"/>
              <a:gd name="connsiteX62" fmla="*/ 22513 w 7491945"/>
              <a:gd name="connsiteY62" fmla="*/ 0 h 371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7491945" h="3717072">
                <a:moveTo>
                  <a:pt x="5685658" y="1888272"/>
                </a:moveTo>
                <a:lnTo>
                  <a:pt x="7469432" y="1888272"/>
                </a:lnTo>
                <a:cubicBezTo>
                  <a:pt x="7481866" y="1888272"/>
                  <a:pt x="7491945" y="1898351"/>
                  <a:pt x="7491945" y="1910785"/>
                </a:cubicBezTo>
                <a:lnTo>
                  <a:pt x="7491945" y="3694559"/>
                </a:lnTo>
                <a:cubicBezTo>
                  <a:pt x="7491945" y="3706993"/>
                  <a:pt x="7481866" y="3717072"/>
                  <a:pt x="7469432" y="3717072"/>
                </a:cubicBezTo>
                <a:lnTo>
                  <a:pt x="5685658" y="3717072"/>
                </a:lnTo>
                <a:cubicBezTo>
                  <a:pt x="5673224" y="3717072"/>
                  <a:pt x="5663145" y="3706993"/>
                  <a:pt x="5663145" y="3694559"/>
                </a:cubicBezTo>
                <a:lnTo>
                  <a:pt x="5663145" y="1910785"/>
                </a:lnTo>
                <a:cubicBezTo>
                  <a:pt x="5663145" y="1898351"/>
                  <a:pt x="5673224" y="1888272"/>
                  <a:pt x="5685658" y="1888272"/>
                </a:cubicBezTo>
                <a:close/>
                <a:moveTo>
                  <a:pt x="3797943" y="1888272"/>
                </a:moveTo>
                <a:lnTo>
                  <a:pt x="5581717" y="1888272"/>
                </a:lnTo>
                <a:cubicBezTo>
                  <a:pt x="5594151" y="1888272"/>
                  <a:pt x="5604230" y="1898351"/>
                  <a:pt x="5604230" y="1910785"/>
                </a:cubicBezTo>
                <a:lnTo>
                  <a:pt x="5604230" y="3694559"/>
                </a:lnTo>
                <a:cubicBezTo>
                  <a:pt x="5604230" y="3706993"/>
                  <a:pt x="5594151" y="3717072"/>
                  <a:pt x="5581717" y="3717072"/>
                </a:cubicBezTo>
                <a:lnTo>
                  <a:pt x="3797943" y="3717072"/>
                </a:lnTo>
                <a:cubicBezTo>
                  <a:pt x="3785509" y="3717072"/>
                  <a:pt x="3775430" y="3706993"/>
                  <a:pt x="3775430" y="3694559"/>
                </a:cubicBezTo>
                <a:lnTo>
                  <a:pt x="3775430" y="1910785"/>
                </a:lnTo>
                <a:cubicBezTo>
                  <a:pt x="3775430" y="1898351"/>
                  <a:pt x="3785509" y="1888272"/>
                  <a:pt x="3797943" y="1888272"/>
                </a:cubicBezTo>
                <a:close/>
                <a:moveTo>
                  <a:pt x="1910228" y="1888272"/>
                </a:moveTo>
                <a:lnTo>
                  <a:pt x="3694002" y="1888272"/>
                </a:lnTo>
                <a:cubicBezTo>
                  <a:pt x="3706436" y="1888272"/>
                  <a:pt x="3716515" y="1898351"/>
                  <a:pt x="3716515" y="1910785"/>
                </a:cubicBezTo>
                <a:lnTo>
                  <a:pt x="3716515" y="3694559"/>
                </a:lnTo>
                <a:cubicBezTo>
                  <a:pt x="3716515" y="3706993"/>
                  <a:pt x="3706436" y="3717072"/>
                  <a:pt x="3694002" y="3717072"/>
                </a:cubicBezTo>
                <a:lnTo>
                  <a:pt x="1910228" y="3717072"/>
                </a:lnTo>
                <a:cubicBezTo>
                  <a:pt x="1897794" y="3717072"/>
                  <a:pt x="1887715" y="3706993"/>
                  <a:pt x="1887715" y="3694559"/>
                </a:cubicBezTo>
                <a:lnTo>
                  <a:pt x="1887715" y="1910785"/>
                </a:lnTo>
                <a:cubicBezTo>
                  <a:pt x="1887715" y="1898351"/>
                  <a:pt x="1897794" y="1888272"/>
                  <a:pt x="1910228" y="1888272"/>
                </a:cubicBezTo>
                <a:close/>
                <a:moveTo>
                  <a:pt x="5685658" y="0"/>
                </a:moveTo>
                <a:lnTo>
                  <a:pt x="7469432" y="0"/>
                </a:lnTo>
                <a:cubicBezTo>
                  <a:pt x="7481866" y="0"/>
                  <a:pt x="7491945" y="10079"/>
                  <a:pt x="7491945" y="22513"/>
                </a:cubicBezTo>
                <a:lnTo>
                  <a:pt x="7491945" y="1806287"/>
                </a:lnTo>
                <a:cubicBezTo>
                  <a:pt x="7491945" y="1818721"/>
                  <a:pt x="7481866" y="1828800"/>
                  <a:pt x="7469432" y="1828800"/>
                </a:cubicBezTo>
                <a:lnTo>
                  <a:pt x="5685658" y="1828800"/>
                </a:lnTo>
                <a:cubicBezTo>
                  <a:pt x="5673224" y="1828800"/>
                  <a:pt x="5663145" y="1818721"/>
                  <a:pt x="5663145" y="1806287"/>
                </a:cubicBezTo>
                <a:lnTo>
                  <a:pt x="5663145" y="22513"/>
                </a:lnTo>
                <a:cubicBezTo>
                  <a:pt x="5663145" y="10079"/>
                  <a:pt x="5673224" y="0"/>
                  <a:pt x="5685658" y="0"/>
                </a:cubicBezTo>
                <a:close/>
                <a:moveTo>
                  <a:pt x="3797943" y="0"/>
                </a:moveTo>
                <a:lnTo>
                  <a:pt x="5581717" y="0"/>
                </a:lnTo>
                <a:cubicBezTo>
                  <a:pt x="5594151" y="0"/>
                  <a:pt x="5604230" y="10079"/>
                  <a:pt x="5604230" y="22513"/>
                </a:cubicBezTo>
                <a:lnTo>
                  <a:pt x="5604230" y="1806287"/>
                </a:lnTo>
                <a:cubicBezTo>
                  <a:pt x="5604230" y="1818721"/>
                  <a:pt x="5594151" y="1828800"/>
                  <a:pt x="5581717" y="1828800"/>
                </a:cubicBezTo>
                <a:lnTo>
                  <a:pt x="3797943" y="1828800"/>
                </a:lnTo>
                <a:cubicBezTo>
                  <a:pt x="3785509" y="1828800"/>
                  <a:pt x="3775430" y="1818721"/>
                  <a:pt x="3775430" y="1806287"/>
                </a:cubicBezTo>
                <a:lnTo>
                  <a:pt x="3775430" y="22513"/>
                </a:lnTo>
                <a:cubicBezTo>
                  <a:pt x="3775430" y="10079"/>
                  <a:pt x="3785509" y="0"/>
                  <a:pt x="3797943" y="0"/>
                </a:cubicBezTo>
                <a:close/>
                <a:moveTo>
                  <a:pt x="1910228" y="0"/>
                </a:moveTo>
                <a:lnTo>
                  <a:pt x="3694002" y="0"/>
                </a:lnTo>
                <a:cubicBezTo>
                  <a:pt x="3706436" y="0"/>
                  <a:pt x="3716515" y="10079"/>
                  <a:pt x="3716515" y="22513"/>
                </a:cubicBezTo>
                <a:lnTo>
                  <a:pt x="3716515" y="1806287"/>
                </a:lnTo>
                <a:cubicBezTo>
                  <a:pt x="3716515" y="1818721"/>
                  <a:pt x="3706436" y="1828800"/>
                  <a:pt x="3694002" y="1828800"/>
                </a:cubicBezTo>
                <a:lnTo>
                  <a:pt x="1910228" y="1828800"/>
                </a:lnTo>
                <a:cubicBezTo>
                  <a:pt x="1897794" y="1828800"/>
                  <a:pt x="1887715" y="1818721"/>
                  <a:pt x="1887715" y="1806287"/>
                </a:cubicBezTo>
                <a:lnTo>
                  <a:pt x="1887715" y="22513"/>
                </a:lnTo>
                <a:cubicBezTo>
                  <a:pt x="1887715" y="10079"/>
                  <a:pt x="1897794" y="0"/>
                  <a:pt x="1910228" y="0"/>
                </a:cubicBezTo>
                <a:close/>
                <a:moveTo>
                  <a:pt x="22513" y="0"/>
                </a:moveTo>
                <a:lnTo>
                  <a:pt x="1806287" y="0"/>
                </a:lnTo>
                <a:cubicBezTo>
                  <a:pt x="1818721" y="0"/>
                  <a:pt x="1828800" y="10079"/>
                  <a:pt x="1828800" y="22513"/>
                </a:cubicBezTo>
                <a:lnTo>
                  <a:pt x="1828800" y="1806287"/>
                </a:lnTo>
                <a:cubicBezTo>
                  <a:pt x="1828800" y="1818721"/>
                  <a:pt x="1818721" y="1828800"/>
                  <a:pt x="1806287" y="1828800"/>
                </a:cubicBezTo>
                <a:lnTo>
                  <a:pt x="22513" y="1828800"/>
                </a:lnTo>
                <a:cubicBezTo>
                  <a:pt x="10079" y="1828800"/>
                  <a:pt x="0" y="1818721"/>
                  <a:pt x="0" y="1806287"/>
                </a:cubicBezTo>
                <a:lnTo>
                  <a:pt x="0" y="22513"/>
                </a:lnTo>
                <a:cubicBezTo>
                  <a:pt x="0" y="10079"/>
                  <a:pt x="10079" y="0"/>
                  <a:pt x="22513" y="0"/>
                </a:cubicBezTo>
                <a:close/>
              </a:path>
            </a:pathLst>
          </a:custGeom>
        </p:spPr>
        <p:txBody>
          <a:bodyPr wrap="square">
            <a:noAutofit/>
          </a:bodyPr>
          <a:lstStyle/>
          <a:p>
            <a:endParaRPr lang="zh-CN" altLang="en-US"/>
          </a:p>
        </p:txBody>
      </p:sp>
      <p:sp>
        <p:nvSpPr>
          <p:cNvPr id="3" name="TextBox 3"/>
          <p:cNvSpPr txBox="1"/>
          <p:nvPr userDrawn="1"/>
        </p:nvSpPr>
        <p:spPr>
          <a:xfrm>
            <a:off x="701114" y="6439260"/>
            <a:ext cx="1799966" cy="118457"/>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http://www.1ppt.com/moban/</a:t>
            </a:r>
            <a:r>
              <a:rPr lang="zh-CN" altLang="en-US" sz="100" dirty="0">
                <a:solidFill>
                  <a:prstClr val="black"/>
                </a:solidFill>
                <a:latin typeface="微软雅黑" panose="020B0503020204020204" pitchFamily="34" charset="-122"/>
              </a:rPr>
              <a:t> </a:t>
            </a:r>
            <a:endParaRPr lang="en-US" altLang="zh-CN" sz="100" dirty="0">
              <a:solidFill>
                <a:prstClr val="black"/>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3384654" y="1782092"/>
            <a:ext cx="1381612" cy="1373035"/>
          </a:xfrm>
          <a:custGeom>
            <a:avLst/>
            <a:gdLst>
              <a:gd name="connsiteX0" fmla="*/ 0 w 1381792"/>
              <a:gd name="connsiteY0" fmla="*/ 0 h 1372717"/>
              <a:gd name="connsiteX1" fmla="*/ 1381792 w 1381792"/>
              <a:gd name="connsiteY1" fmla="*/ 0 h 1372717"/>
              <a:gd name="connsiteX2" fmla="*/ 1381792 w 1381792"/>
              <a:gd name="connsiteY2" fmla="*/ 1372717 h 1372717"/>
              <a:gd name="connsiteX3" fmla="*/ 0 w 1381792"/>
              <a:gd name="connsiteY3" fmla="*/ 1372717 h 1372717"/>
            </a:gdLst>
            <a:ahLst/>
            <a:cxnLst>
              <a:cxn ang="0">
                <a:pos x="connsiteX0" y="connsiteY0"/>
              </a:cxn>
              <a:cxn ang="0">
                <a:pos x="connsiteX1" y="connsiteY1"/>
              </a:cxn>
              <a:cxn ang="0">
                <a:pos x="connsiteX2" y="connsiteY2"/>
              </a:cxn>
              <a:cxn ang="0">
                <a:pos x="connsiteX3" y="connsiteY3"/>
              </a:cxn>
            </a:cxnLst>
            <a:rect l="l" t="t" r="r" b="b"/>
            <a:pathLst>
              <a:path w="1381792" h="1372717">
                <a:moveTo>
                  <a:pt x="0" y="0"/>
                </a:moveTo>
                <a:lnTo>
                  <a:pt x="1381792" y="0"/>
                </a:lnTo>
                <a:lnTo>
                  <a:pt x="1381792" y="1372717"/>
                </a:lnTo>
                <a:lnTo>
                  <a:pt x="0" y="1372717"/>
                </a:lnTo>
                <a:close/>
              </a:path>
            </a:pathLst>
          </a:custGeom>
          <a:ln w="12700">
            <a:solidFill>
              <a:schemeClr val="bg1"/>
            </a:solidFill>
          </a:ln>
        </p:spPr>
        <p:txBody>
          <a:bodyPr wrap="square">
            <a:noAutofit/>
          </a:bodyPr>
          <a:lstStyle/>
          <a:p>
            <a:endParaRPr lang="zh-CN" altLang="en-US"/>
          </a:p>
        </p:txBody>
      </p:sp>
      <p:sp>
        <p:nvSpPr>
          <p:cNvPr id="12" name="图片占位符 11"/>
          <p:cNvSpPr>
            <a:spLocks noGrp="1"/>
          </p:cNvSpPr>
          <p:nvPr>
            <p:ph type="pic" sz="quarter" idx="11"/>
          </p:nvPr>
        </p:nvSpPr>
        <p:spPr>
          <a:xfrm>
            <a:off x="4766147" y="3156919"/>
            <a:ext cx="2730033" cy="1366677"/>
          </a:xfrm>
          <a:custGeom>
            <a:avLst/>
            <a:gdLst>
              <a:gd name="connsiteX0" fmla="*/ 0 w 2730388"/>
              <a:gd name="connsiteY0" fmla="*/ 0 h 1366361"/>
              <a:gd name="connsiteX1" fmla="*/ 2730388 w 2730388"/>
              <a:gd name="connsiteY1" fmla="*/ 0 h 1366361"/>
              <a:gd name="connsiteX2" fmla="*/ 2730388 w 2730388"/>
              <a:gd name="connsiteY2" fmla="*/ 1366361 h 1366361"/>
              <a:gd name="connsiteX3" fmla="*/ 0 w 2730388"/>
              <a:gd name="connsiteY3" fmla="*/ 1366361 h 1366361"/>
            </a:gdLst>
            <a:ahLst/>
            <a:cxnLst>
              <a:cxn ang="0">
                <a:pos x="connsiteX0" y="connsiteY0"/>
              </a:cxn>
              <a:cxn ang="0">
                <a:pos x="connsiteX1" y="connsiteY1"/>
              </a:cxn>
              <a:cxn ang="0">
                <a:pos x="connsiteX2" y="connsiteY2"/>
              </a:cxn>
              <a:cxn ang="0">
                <a:pos x="connsiteX3" y="connsiteY3"/>
              </a:cxn>
            </a:cxnLst>
            <a:rect l="l" t="t" r="r" b="b"/>
            <a:pathLst>
              <a:path w="2730388" h="1366361">
                <a:moveTo>
                  <a:pt x="0" y="0"/>
                </a:moveTo>
                <a:lnTo>
                  <a:pt x="2730388" y="0"/>
                </a:lnTo>
                <a:lnTo>
                  <a:pt x="2730388" y="1366361"/>
                </a:lnTo>
                <a:lnTo>
                  <a:pt x="0" y="1366361"/>
                </a:lnTo>
                <a:close/>
              </a:path>
            </a:pathLst>
          </a:custGeom>
          <a:ln w="12700">
            <a:solidFill>
              <a:schemeClr val="bg1"/>
            </a:solidFill>
          </a:ln>
        </p:spPr>
        <p:txBody>
          <a:bodyPr wrap="square">
            <a:noAutofit/>
          </a:bodyPr>
          <a:lstStyle/>
          <a:p>
            <a:endParaRPr lang="zh-CN" altLang="en-US"/>
          </a:p>
        </p:txBody>
      </p:sp>
      <p:sp>
        <p:nvSpPr>
          <p:cNvPr id="14" name="图片占位符 13"/>
          <p:cNvSpPr>
            <a:spLocks noGrp="1"/>
          </p:cNvSpPr>
          <p:nvPr>
            <p:ph type="pic" sz="quarter" idx="12"/>
          </p:nvPr>
        </p:nvSpPr>
        <p:spPr>
          <a:xfrm>
            <a:off x="3386457" y="4524491"/>
            <a:ext cx="2730033" cy="1366677"/>
          </a:xfrm>
          <a:custGeom>
            <a:avLst/>
            <a:gdLst>
              <a:gd name="connsiteX0" fmla="*/ 0 w 2730388"/>
              <a:gd name="connsiteY0" fmla="*/ 0 h 1366361"/>
              <a:gd name="connsiteX1" fmla="*/ 2730388 w 2730388"/>
              <a:gd name="connsiteY1" fmla="*/ 0 h 1366361"/>
              <a:gd name="connsiteX2" fmla="*/ 2730388 w 2730388"/>
              <a:gd name="connsiteY2" fmla="*/ 1366361 h 1366361"/>
              <a:gd name="connsiteX3" fmla="*/ 0 w 2730388"/>
              <a:gd name="connsiteY3" fmla="*/ 1366361 h 1366361"/>
            </a:gdLst>
            <a:ahLst/>
            <a:cxnLst>
              <a:cxn ang="0">
                <a:pos x="connsiteX0" y="connsiteY0"/>
              </a:cxn>
              <a:cxn ang="0">
                <a:pos x="connsiteX1" y="connsiteY1"/>
              </a:cxn>
              <a:cxn ang="0">
                <a:pos x="connsiteX2" y="connsiteY2"/>
              </a:cxn>
              <a:cxn ang="0">
                <a:pos x="connsiteX3" y="connsiteY3"/>
              </a:cxn>
            </a:cxnLst>
            <a:rect l="l" t="t" r="r" b="b"/>
            <a:pathLst>
              <a:path w="2730388" h="1366361">
                <a:moveTo>
                  <a:pt x="0" y="0"/>
                </a:moveTo>
                <a:lnTo>
                  <a:pt x="2730388" y="0"/>
                </a:lnTo>
                <a:lnTo>
                  <a:pt x="2730388" y="1366361"/>
                </a:lnTo>
                <a:lnTo>
                  <a:pt x="0" y="1366361"/>
                </a:lnTo>
                <a:close/>
              </a:path>
            </a:pathLst>
          </a:custGeom>
          <a:ln w="12700">
            <a:solidFill>
              <a:schemeClr val="bg1"/>
            </a:solidFill>
          </a:ln>
        </p:spPr>
        <p:txBody>
          <a:bodyPr wrap="square">
            <a:noAutofit/>
          </a:bodyPr>
          <a:lstStyle/>
          <a:p>
            <a:endParaRPr lang="zh-CN" altLang="en-US"/>
          </a:p>
        </p:txBody>
      </p:sp>
      <p:sp>
        <p:nvSpPr>
          <p:cNvPr id="13" name="图片占位符 12"/>
          <p:cNvSpPr>
            <a:spLocks noGrp="1"/>
          </p:cNvSpPr>
          <p:nvPr>
            <p:ph type="pic" sz="quarter" idx="13"/>
          </p:nvPr>
        </p:nvSpPr>
        <p:spPr>
          <a:xfrm>
            <a:off x="8821559" y="4524491"/>
            <a:ext cx="1362059" cy="1366677"/>
          </a:xfrm>
          <a:custGeom>
            <a:avLst/>
            <a:gdLst>
              <a:gd name="connsiteX0" fmla="*/ 0 w 1362236"/>
              <a:gd name="connsiteY0" fmla="*/ 0 h 1366361"/>
              <a:gd name="connsiteX1" fmla="*/ 1362236 w 1362236"/>
              <a:gd name="connsiteY1" fmla="*/ 0 h 1366361"/>
              <a:gd name="connsiteX2" fmla="*/ 1362236 w 1362236"/>
              <a:gd name="connsiteY2" fmla="*/ 1366361 h 1366361"/>
              <a:gd name="connsiteX3" fmla="*/ 0 w 1362236"/>
              <a:gd name="connsiteY3" fmla="*/ 1366361 h 1366361"/>
            </a:gdLst>
            <a:ahLst/>
            <a:cxnLst>
              <a:cxn ang="0">
                <a:pos x="connsiteX0" y="connsiteY0"/>
              </a:cxn>
              <a:cxn ang="0">
                <a:pos x="connsiteX1" y="connsiteY1"/>
              </a:cxn>
              <a:cxn ang="0">
                <a:pos x="connsiteX2" y="connsiteY2"/>
              </a:cxn>
              <a:cxn ang="0">
                <a:pos x="connsiteX3" y="connsiteY3"/>
              </a:cxn>
            </a:cxnLst>
            <a:rect l="l" t="t" r="r" b="b"/>
            <a:pathLst>
              <a:path w="1362236" h="1366361">
                <a:moveTo>
                  <a:pt x="0" y="0"/>
                </a:moveTo>
                <a:lnTo>
                  <a:pt x="1362236" y="0"/>
                </a:lnTo>
                <a:lnTo>
                  <a:pt x="1362236" y="1366361"/>
                </a:lnTo>
                <a:lnTo>
                  <a:pt x="0" y="1366361"/>
                </a:lnTo>
                <a:close/>
              </a:path>
            </a:pathLst>
          </a:custGeom>
          <a:ln w="12700">
            <a:solidFill>
              <a:schemeClr val="bg1"/>
            </a:solidFill>
          </a:ln>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857675" y="2227200"/>
            <a:ext cx="1545093" cy="1545650"/>
          </a:xfrm>
          <a:custGeom>
            <a:avLst/>
            <a:gdLst>
              <a:gd name="connsiteX0" fmla="*/ 772647 w 1545294"/>
              <a:gd name="connsiteY0" fmla="*/ 0 h 1545292"/>
              <a:gd name="connsiteX1" fmla="*/ 1318960 w 1545294"/>
              <a:gd name="connsiteY1" fmla="*/ 226334 h 1545292"/>
              <a:gd name="connsiteX2" fmla="*/ 1318960 w 1545294"/>
              <a:gd name="connsiteY2" fmla="*/ 1318958 h 1545292"/>
              <a:gd name="connsiteX3" fmla="*/ 226335 w 1545294"/>
              <a:gd name="connsiteY3" fmla="*/ 1318958 h 1545292"/>
              <a:gd name="connsiteX4" fmla="*/ 226335 w 1545294"/>
              <a:gd name="connsiteY4" fmla="*/ 226334 h 1545292"/>
              <a:gd name="connsiteX5" fmla="*/ 772647 w 1545294"/>
              <a:gd name="connsiteY5" fmla="*/ 0 h 154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294" h="1545292">
                <a:moveTo>
                  <a:pt x="772647" y="0"/>
                </a:moveTo>
                <a:cubicBezTo>
                  <a:pt x="970378" y="0"/>
                  <a:pt x="1168109" y="75444"/>
                  <a:pt x="1318960" y="226334"/>
                </a:cubicBezTo>
                <a:cubicBezTo>
                  <a:pt x="1620739" y="528034"/>
                  <a:pt x="1620739" y="1017257"/>
                  <a:pt x="1318960" y="1318958"/>
                </a:cubicBezTo>
                <a:cubicBezTo>
                  <a:pt x="1017259" y="1620737"/>
                  <a:pt x="528036" y="1620737"/>
                  <a:pt x="226335" y="1318958"/>
                </a:cubicBezTo>
                <a:cubicBezTo>
                  <a:pt x="-75444" y="1017257"/>
                  <a:pt x="-75444" y="528034"/>
                  <a:pt x="226335" y="226334"/>
                </a:cubicBezTo>
                <a:cubicBezTo>
                  <a:pt x="377185" y="75444"/>
                  <a:pt x="574916" y="0"/>
                  <a:pt x="772647"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162714" y="2227200"/>
            <a:ext cx="1545093" cy="1545650"/>
          </a:xfrm>
          <a:custGeom>
            <a:avLst/>
            <a:gdLst>
              <a:gd name="connsiteX0" fmla="*/ 772647 w 1545294"/>
              <a:gd name="connsiteY0" fmla="*/ 0 h 1545292"/>
              <a:gd name="connsiteX1" fmla="*/ 1318960 w 1545294"/>
              <a:gd name="connsiteY1" fmla="*/ 226334 h 1545292"/>
              <a:gd name="connsiteX2" fmla="*/ 1318960 w 1545294"/>
              <a:gd name="connsiteY2" fmla="*/ 1318958 h 1545292"/>
              <a:gd name="connsiteX3" fmla="*/ 226335 w 1545294"/>
              <a:gd name="connsiteY3" fmla="*/ 1318958 h 1545292"/>
              <a:gd name="connsiteX4" fmla="*/ 226335 w 1545294"/>
              <a:gd name="connsiteY4" fmla="*/ 226334 h 1545292"/>
              <a:gd name="connsiteX5" fmla="*/ 772647 w 1545294"/>
              <a:gd name="connsiteY5" fmla="*/ 0 h 154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294" h="1545292">
                <a:moveTo>
                  <a:pt x="772647" y="0"/>
                </a:moveTo>
                <a:cubicBezTo>
                  <a:pt x="970378" y="0"/>
                  <a:pt x="1168109" y="75444"/>
                  <a:pt x="1318960" y="226334"/>
                </a:cubicBezTo>
                <a:cubicBezTo>
                  <a:pt x="1620739" y="528034"/>
                  <a:pt x="1620739" y="1017257"/>
                  <a:pt x="1318960" y="1318958"/>
                </a:cubicBezTo>
                <a:cubicBezTo>
                  <a:pt x="1017259" y="1620737"/>
                  <a:pt x="528036" y="1620737"/>
                  <a:pt x="226335" y="1318958"/>
                </a:cubicBezTo>
                <a:cubicBezTo>
                  <a:pt x="-75444" y="1017257"/>
                  <a:pt x="-75444" y="528034"/>
                  <a:pt x="226335" y="226334"/>
                </a:cubicBezTo>
                <a:cubicBezTo>
                  <a:pt x="377185" y="75444"/>
                  <a:pt x="574916" y="0"/>
                  <a:pt x="772647"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6482527" y="2227200"/>
            <a:ext cx="1545093" cy="1545650"/>
          </a:xfrm>
          <a:custGeom>
            <a:avLst/>
            <a:gdLst>
              <a:gd name="connsiteX0" fmla="*/ 772648 w 1545294"/>
              <a:gd name="connsiteY0" fmla="*/ 0 h 1545292"/>
              <a:gd name="connsiteX1" fmla="*/ 1318960 w 1545294"/>
              <a:gd name="connsiteY1" fmla="*/ 226334 h 1545292"/>
              <a:gd name="connsiteX2" fmla="*/ 1318960 w 1545294"/>
              <a:gd name="connsiteY2" fmla="*/ 1318958 h 1545292"/>
              <a:gd name="connsiteX3" fmla="*/ 226335 w 1545294"/>
              <a:gd name="connsiteY3" fmla="*/ 1318958 h 1545292"/>
              <a:gd name="connsiteX4" fmla="*/ 226335 w 1545294"/>
              <a:gd name="connsiteY4" fmla="*/ 226334 h 1545292"/>
              <a:gd name="connsiteX5" fmla="*/ 772648 w 1545294"/>
              <a:gd name="connsiteY5" fmla="*/ 0 h 154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294" h="1545292">
                <a:moveTo>
                  <a:pt x="772648" y="0"/>
                </a:moveTo>
                <a:cubicBezTo>
                  <a:pt x="970379" y="0"/>
                  <a:pt x="1168110" y="75444"/>
                  <a:pt x="1318960" y="226334"/>
                </a:cubicBezTo>
                <a:cubicBezTo>
                  <a:pt x="1620739" y="528034"/>
                  <a:pt x="1620739" y="1017257"/>
                  <a:pt x="1318960" y="1318958"/>
                </a:cubicBezTo>
                <a:cubicBezTo>
                  <a:pt x="1017259" y="1620737"/>
                  <a:pt x="528036" y="1620737"/>
                  <a:pt x="226335" y="1318958"/>
                </a:cubicBezTo>
                <a:cubicBezTo>
                  <a:pt x="-75444" y="1017257"/>
                  <a:pt x="-75444" y="528034"/>
                  <a:pt x="226335" y="226334"/>
                </a:cubicBezTo>
                <a:cubicBezTo>
                  <a:pt x="377186" y="75444"/>
                  <a:pt x="574917" y="0"/>
                  <a:pt x="772648" y="0"/>
                </a:cubicBez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8802341" y="2227200"/>
            <a:ext cx="1545093" cy="1545650"/>
          </a:xfrm>
          <a:custGeom>
            <a:avLst/>
            <a:gdLst>
              <a:gd name="connsiteX0" fmla="*/ 772648 w 1545294"/>
              <a:gd name="connsiteY0" fmla="*/ 0 h 1545292"/>
              <a:gd name="connsiteX1" fmla="*/ 1318960 w 1545294"/>
              <a:gd name="connsiteY1" fmla="*/ 226334 h 1545292"/>
              <a:gd name="connsiteX2" fmla="*/ 1318960 w 1545294"/>
              <a:gd name="connsiteY2" fmla="*/ 1318958 h 1545292"/>
              <a:gd name="connsiteX3" fmla="*/ 226335 w 1545294"/>
              <a:gd name="connsiteY3" fmla="*/ 1318958 h 1545292"/>
              <a:gd name="connsiteX4" fmla="*/ 226335 w 1545294"/>
              <a:gd name="connsiteY4" fmla="*/ 226334 h 1545292"/>
              <a:gd name="connsiteX5" fmla="*/ 772648 w 1545294"/>
              <a:gd name="connsiteY5" fmla="*/ 0 h 154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5294" h="1545292">
                <a:moveTo>
                  <a:pt x="772648" y="0"/>
                </a:moveTo>
                <a:cubicBezTo>
                  <a:pt x="970379" y="0"/>
                  <a:pt x="1168110" y="75444"/>
                  <a:pt x="1318960" y="226334"/>
                </a:cubicBezTo>
                <a:cubicBezTo>
                  <a:pt x="1620739" y="528034"/>
                  <a:pt x="1620739" y="1017257"/>
                  <a:pt x="1318960" y="1318958"/>
                </a:cubicBezTo>
                <a:cubicBezTo>
                  <a:pt x="1017259" y="1620737"/>
                  <a:pt x="528036" y="1620737"/>
                  <a:pt x="226335" y="1318958"/>
                </a:cubicBezTo>
                <a:cubicBezTo>
                  <a:pt x="-75444" y="1017257"/>
                  <a:pt x="-75444" y="528034"/>
                  <a:pt x="226335" y="226334"/>
                </a:cubicBezTo>
                <a:cubicBezTo>
                  <a:pt x="377186" y="75444"/>
                  <a:pt x="574917" y="0"/>
                  <a:pt x="772648"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234440" y="2293850"/>
            <a:ext cx="2991699" cy="2992781"/>
          </a:xfrm>
          <a:custGeom>
            <a:avLst/>
            <a:gdLst>
              <a:gd name="connsiteX0" fmla="*/ 1496044 w 2992088"/>
              <a:gd name="connsiteY0" fmla="*/ 0 h 2992088"/>
              <a:gd name="connsiteX1" fmla="*/ 2992088 w 2992088"/>
              <a:gd name="connsiteY1" fmla="*/ 1496044 h 2992088"/>
              <a:gd name="connsiteX2" fmla="*/ 1496044 w 2992088"/>
              <a:gd name="connsiteY2" fmla="*/ 2992088 h 2992088"/>
              <a:gd name="connsiteX3" fmla="*/ 0 w 2992088"/>
              <a:gd name="connsiteY3" fmla="*/ 1496044 h 2992088"/>
              <a:gd name="connsiteX4" fmla="*/ 1496044 w 2992088"/>
              <a:gd name="connsiteY4" fmla="*/ 0 h 299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088" h="2992088">
                <a:moveTo>
                  <a:pt x="1496044" y="0"/>
                </a:moveTo>
                <a:cubicBezTo>
                  <a:pt x="2322286" y="0"/>
                  <a:pt x="2992088" y="669802"/>
                  <a:pt x="2992088" y="1496044"/>
                </a:cubicBezTo>
                <a:cubicBezTo>
                  <a:pt x="2992088" y="2322286"/>
                  <a:pt x="2322286" y="2992088"/>
                  <a:pt x="1496044" y="2992088"/>
                </a:cubicBezTo>
                <a:cubicBezTo>
                  <a:pt x="669802" y="2992088"/>
                  <a:pt x="0" y="2322286"/>
                  <a:pt x="0" y="1496044"/>
                </a:cubicBezTo>
                <a:cubicBezTo>
                  <a:pt x="0" y="669802"/>
                  <a:pt x="669802" y="0"/>
                  <a:pt x="1496044"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1393760" y="1809202"/>
            <a:ext cx="1508046" cy="1508591"/>
          </a:xfrm>
          <a:custGeom>
            <a:avLst/>
            <a:gdLst>
              <a:gd name="connsiteX0" fmla="*/ 754121 w 1508242"/>
              <a:gd name="connsiteY0" fmla="*/ 0 h 1508242"/>
              <a:gd name="connsiteX1" fmla="*/ 1508242 w 1508242"/>
              <a:gd name="connsiteY1" fmla="*/ 754121 h 1508242"/>
              <a:gd name="connsiteX2" fmla="*/ 754121 w 1508242"/>
              <a:gd name="connsiteY2" fmla="*/ 1508242 h 1508242"/>
              <a:gd name="connsiteX3" fmla="*/ 0 w 1508242"/>
              <a:gd name="connsiteY3" fmla="*/ 754121 h 1508242"/>
              <a:gd name="connsiteX4" fmla="*/ 754121 w 1508242"/>
              <a:gd name="connsiteY4" fmla="*/ 0 h 150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242" h="1508242">
                <a:moveTo>
                  <a:pt x="754121" y="0"/>
                </a:moveTo>
                <a:cubicBezTo>
                  <a:pt x="1170611" y="0"/>
                  <a:pt x="1508242" y="337631"/>
                  <a:pt x="1508242" y="754121"/>
                </a:cubicBezTo>
                <a:cubicBezTo>
                  <a:pt x="1508242" y="1170611"/>
                  <a:pt x="1170611" y="1508242"/>
                  <a:pt x="754121" y="1508242"/>
                </a:cubicBezTo>
                <a:cubicBezTo>
                  <a:pt x="337631" y="1508242"/>
                  <a:pt x="0" y="1170611"/>
                  <a:pt x="0" y="754121"/>
                </a:cubicBezTo>
                <a:cubicBezTo>
                  <a:pt x="0" y="337631"/>
                  <a:pt x="337631" y="0"/>
                  <a:pt x="754121"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025376" y="1809202"/>
            <a:ext cx="1508046" cy="1508591"/>
          </a:xfrm>
          <a:custGeom>
            <a:avLst/>
            <a:gdLst>
              <a:gd name="connsiteX0" fmla="*/ 754121 w 1508242"/>
              <a:gd name="connsiteY0" fmla="*/ 0 h 1508242"/>
              <a:gd name="connsiteX1" fmla="*/ 1508242 w 1508242"/>
              <a:gd name="connsiteY1" fmla="*/ 754121 h 1508242"/>
              <a:gd name="connsiteX2" fmla="*/ 754121 w 1508242"/>
              <a:gd name="connsiteY2" fmla="*/ 1508242 h 1508242"/>
              <a:gd name="connsiteX3" fmla="*/ 0 w 1508242"/>
              <a:gd name="connsiteY3" fmla="*/ 754121 h 1508242"/>
              <a:gd name="connsiteX4" fmla="*/ 754121 w 1508242"/>
              <a:gd name="connsiteY4" fmla="*/ 0 h 150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242" h="1508242">
                <a:moveTo>
                  <a:pt x="754121" y="0"/>
                </a:moveTo>
                <a:cubicBezTo>
                  <a:pt x="1170611" y="0"/>
                  <a:pt x="1508242" y="337631"/>
                  <a:pt x="1508242" y="754121"/>
                </a:cubicBezTo>
                <a:cubicBezTo>
                  <a:pt x="1508242" y="1170611"/>
                  <a:pt x="1170611" y="1508242"/>
                  <a:pt x="754121" y="1508242"/>
                </a:cubicBezTo>
                <a:cubicBezTo>
                  <a:pt x="337631" y="1508242"/>
                  <a:pt x="0" y="1170611"/>
                  <a:pt x="0" y="754121"/>
                </a:cubicBezTo>
                <a:cubicBezTo>
                  <a:pt x="0" y="337631"/>
                  <a:pt x="337631" y="0"/>
                  <a:pt x="754121"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6656991" y="1809202"/>
            <a:ext cx="1508046" cy="1508591"/>
          </a:xfrm>
          <a:custGeom>
            <a:avLst/>
            <a:gdLst>
              <a:gd name="connsiteX0" fmla="*/ 754121 w 1508242"/>
              <a:gd name="connsiteY0" fmla="*/ 0 h 1508242"/>
              <a:gd name="connsiteX1" fmla="*/ 1508242 w 1508242"/>
              <a:gd name="connsiteY1" fmla="*/ 754121 h 1508242"/>
              <a:gd name="connsiteX2" fmla="*/ 754121 w 1508242"/>
              <a:gd name="connsiteY2" fmla="*/ 1508242 h 1508242"/>
              <a:gd name="connsiteX3" fmla="*/ 0 w 1508242"/>
              <a:gd name="connsiteY3" fmla="*/ 754121 h 1508242"/>
              <a:gd name="connsiteX4" fmla="*/ 754121 w 1508242"/>
              <a:gd name="connsiteY4" fmla="*/ 0 h 150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242" h="1508242">
                <a:moveTo>
                  <a:pt x="754121" y="0"/>
                </a:moveTo>
                <a:cubicBezTo>
                  <a:pt x="1170611" y="0"/>
                  <a:pt x="1508242" y="337631"/>
                  <a:pt x="1508242" y="754121"/>
                </a:cubicBezTo>
                <a:cubicBezTo>
                  <a:pt x="1508242" y="1170611"/>
                  <a:pt x="1170611" y="1508242"/>
                  <a:pt x="754121" y="1508242"/>
                </a:cubicBezTo>
                <a:cubicBezTo>
                  <a:pt x="337631" y="1508242"/>
                  <a:pt x="0" y="1170611"/>
                  <a:pt x="0" y="754121"/>
                </a:cubicBezTo>
                <a:cubicBezTo>
                  <a:pt x="0" y="337631"/>
                  <a:pt x="337631" y="0"/>
                  <a:pt x="754121" y="0"/>
                </a:cubicBezTo>
                <a:close/>
              </a:path>
            </a:pathLst>
          </a:custGeom>
        </p:spPr>
        <p:txBody>
          <a:bodyPr wrap="square">
            <a:noAutofit/>
          </a:bodyPr>
          <a:lstStyle/>
          <a:p>
            <a:endParaRPr lang="zh-CN" altLang="en-US"/>
          </a:p>
        </p:txBody>
      </p:sp>
      <p:sp>
        <p:nvSpPr>
          <p:cNvPr id="11" name="图片占位符 10"/>
          <p:cNvSpPr>
            <a:spLocks noGrp="1"/>
          </p:cNvSpPr>
          <p:nvPr>
            <p:ph type="pic" sz="quarter" idx="13"/>
          </p:nvPr>
        </p:nvSpPr>
        <p:spPr>
          <a:xfrm>
            <a:off x="9288607" y="1809202"/>
            <a:ext cx="1508046" cy="1508591"/>
          </a:xfrm>
          <a:custGeom>
            <a:avLst/>
            <a:gdLst>
              <a:gd name="connsiteX0" fmla="*/ 754121 w 1508242"/>
              <a:gd name="connsiteY0" fmla="*/ 0 h 1508242"/>
              <a:gd name="connsiteX1" fmla="*/ 1508242 w 1508242"/>
              <a:gd name="connsiteY1" fmla="*/ 754121 h 1508242"/>
              <a:gd name="connsiteX2" fmla="*/ 754121 w 1508242"/>
              <a:gd name="connsiteY2" fmla="*/ 1508242 h 1508242"/>
              <a:gd name="connsiteX3" fmla="*/ 0 w 1508242"/>
              <a:gd name="connsiteY3" fmla="*/ 754121 h 1508242"/>
              <a:gd name="connsiteX4" fmla="*/ 754121 w 1508242"/>
              <a:gd name="connsiteY4" fmla="*/ 0 h 1508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242" h="1508242">
                <a:moveTo>
                  <a:pt x="754121" y="0"/>
                </a:moveTo>
                <a:cubicBezTo>
                  <a:pt x="1170611" y="0"/>
                  <a:pt x="1508242" y="337631"/>
                  <a:pt x="1508242" y="754121"/>
                </a:cubicBezTo>
                <a:cubicBezTo>
                  <a:pt x="1508242" y="1170611"/>
                  <a:pt x="1170611" y="1508242"/>
                  <a:pt x="754121" y="1508242"/>
                </a:cubicBezTo>
                <a:cubicBezTo>
                  <a:pt x="337631" y="1508242"/>
                  <a:pt x="0" y="1170611"/>
                  <a:pt x="0" y="754121"/>
                </a:cubicBezTo>
                <a:cubicBezTo>
                  <a:pt x="0" y="337631"/>
                  <a:pt x="337631" y="0"/>
                  <a:pt x="754121"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521" y="1600572"/>
            <a:ext cx="10971372" cy="4527011"/>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521" y="6357823"/>
            <a:ext cx="2844430" cy="365210"/>
          </a:xfrm>
          <a:prstGeom prst="rect">
            <a:avLst/>
          </a:prstGeom>
        </p:spPr>
        <p:txBody>
          <a:bodyPr/>
          <a:lstStyle/>
          <a:p>
            <a:fld id="{2E3AAC11-D570-4EA9-AFC0-30FB72BA45EB}" type="datetimeFigureOut">
              <a:rPr lang="zh-CN" altLang="en-US" smtClean="0"/>
            </a:fld>
            <a:endParaRPr lang="zh-CN" altLang="en-US"/>
          </a:p>
        </p:txBody>
      </p:sp>
      <p:sp>
        <p:nvSpPr>
          <p:cNvPr id="5" name="页脚占位符 4"/>
          <p:cNvSpPr>
            <a:spLocks noGrp="1"/>
          </p:cNvSpPr>
          <p:nvPr>
            <p:ph type="ftr" sz="quarter" idx="11"/>
          </p:nvPr>
        </p:nvSpPr>
        <p:spPr>
          <a:xfrm>
            <a:off x="4165058" y="6357823"/>
            <a:ext cx="3860297"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7823"/>
            <a:ext cx="2844430" cy="365210"/>
          </a:xfrm>
          <a:prstGeom prst="rect">
            <a:avLst/>
          </a:prstGeom>
        </p:spPr>
        <p:txBody>
          <a:bodyPr/>
          <a:lstStyle/>
          <a:p>
            <a:fld id="{55ECCFAA-F4FB-487C-9F1E-C8836D0C3D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3"/>
            <a:ext cx="2742843" cy="5852880"/>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521" y="274703"/>
            <a:ext cx="8025355" cy="5852880"/>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521" y="6357823"/>
            <a:ext cx="2844430" cy="365210"/>
          </a:xfrm>
          <a:prstGeom prst="rect">
            <a:avLst/>
          </a:prstGeom>
        </p:spPr>
        <p:txBody>
          <a:bodyPr/>
          <a:lstStyle/>
          <a:p>
            <a:fld id="{2E3AAC11-D570-4EA9-AFC0-30FB72BA45EB}" type="datetimeFigureOut">
              <a:rPr lang="zh-CN" altLang="en-US" smtClean="0"/>
            </a:fld>
            <a:endParaRPr lang="zh-CN" altLang="en-US"/>
          </a:p>
        </p:txBody>
      </p:sp>
      <p:sp>
        <p:nvSpPr>
          <p:cNvPr id="5" name="页脚占位符 4"/>
          <p:cNvSpPr>
            <a:spLocks noGrp="1"/>
          </p:cNvSpPr>
          <p:nvPr>
            <p:ph type="ftr" sz="quarter" idx="11"/>
          </p:nvPr>
        </p:nvSpPr>
        <p:spPr>
          <a:xfrm>
            <a:off x="4165058" y="6357823"/>
            <a:ext cx="3860297"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7823"/>
            <a:ext cx="2844430" cy="365210"/>
          </a:xfrm>
          <a:prstGeom prst="rect">
            <a:avLst/>
          </a:prstGeom>
        </p:spPr>
        <p:txBody>
          <a:bodyPr/>
          <a:lstStyle/>
          <a:p>
            <a:fld id="{55ECCFAA-F4FB-487C-9F1E-C8836D0C3DC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8" y="4407921"/>
            <a:ext cx="10361851" cy="1362391"/>
          </a:xfrm>
        </p:spPr>
        <p:txBody>
          <a:bodyPr anchor="t"/>
          <a:lstStyle>
            <a:lvl1pPr algn="l">
              <a:defRPr sz="42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958" y="2907386"/>
            <a:ext cx="10361851" cy="1500535"/>
          </a:xfrm>
        </p:spPr>
        <p:txBody>
          <a:bodyPr anchor="b"/>
          <a:lstStyle>
            <a:lvl1pPr marL="0" indent="0">
              <a:buNone/>
              <a:defRPr sz="2100">
                <a:solidFill>
                  <a:schemeClr val="tx1">
                    <a:tint val="75000"/>
                  </a:schemeClr>
                </a:solidFill>
              </a:defRPr>
            </a:lvl1pPr>
            <a:lvl2pPr marL="483870" indent="0">
              <a:buNone/>
              <a:defRPr sz="1900">
                <a:solidFill>
                  <a:schemeClr val="tx1">
                    <a:tint val="75000"/>
                  </a:schemeClr>
                </a:solidFill>
              </a:defRPr>
            </a:lvl2pPr>
            <a:lvl3pPr marL="967740" indent="0">
              <a:buNone/>
              <a:defRPr sz="1700">
                <a:solidFill>
                  <a:schemeClr val="tx1">
                    <a:tint val="75000"/>
                  </a:schemeClr>
                </a:solidFill>
              </a:defRPr>
            </a:lvl3pPr>
            <a:lvl4pPr marL="1451610" indent="0">
              <a:buNone/>
              <a:defRPr sz="1500">
                <a:solidFill>
                  <a:schemeClr val="tx1">
                    <a:tint val="75000"/>
                  </a:schemeClr>
                </a:solidFill>
              </a:defRPr>
            </a:lvl4pPr>
            <a:lvl5pPr marL="1935480" indent="0">
              <a:buNone/>
              <a:defRPr sz="1500">
                <a:solidFill>
                  <a:schemeClr val="tx1">
                    <a:tint val="75000"/>
                  </a:schemeClr>
                </a:solidFill>
              </a:defRPr>
            </a:lvl5pPr>
            <a:lvl6pPr marL="2419350" indent="0">
              <a:buNone/>
              <a:defRPr sz="1500">
                <a:solidFill>
                  <a:schemeClr val="tx1">
                    <a:tint val="75000"/>
                  </a:schemeClr>
                </a:solidFill>
              </a:defRPr>
            </a:lvl6pPr>
            <a:lvl7pPr marL="2902585" indent="0">
              <a:buNone/>
              <a:defRPr sz="1500">
                <a:solidFill>
                  <a:schemeClr val="tx1">
                    <a:tint val="75000"/>
                  </a:schemeClr>
                </a:solidFill>
              </a:defRPr>
            </a:lvl7pPr>
            <a:lvl8pPr marL="3386455" indent="0">
              <a:buNone/>
              <a:defRPr sz="1500">
                <a:solidFill>
                  <a:schemeClr val="tx1">
                    <a:tint val="75000"/>
                  </a:schemeClr>
                </a:solidFill>
              </a:defRPr>
            </a:lvl8pPr>
            <a:lvl9pPr marL="3870325" indent="0">
              <a:buNone/>
              <a:defRPr sz="15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521" y="1600571"/>
            <a:ext cx="5384099" cy="4527011"/>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6793" y="1600571"/>
            <a:ext cx="5384099" cy="4527011"/>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535469"/>
            <a:ext cx="5386216" cy="639910"/>
          </a:xfrm>
        </p:spPr>
        <p:txBody>
          <a:bodyPr anchor="b"/>
          <a:lstStyle>
            <a:lvl1pPr marL="0" indent="0">
              <a:buNone/>
              <a:defRPr sz="2500" b="1"/>
            </a:lvl1pPr>
            <a:lvl2pPr marL="483870" indent="0">
              <a:buNone/>
              <a:defRPr sz="2100" b="1"/>
            </a:lvl2pPr>
            <a:lvl3pPr marL="967740" indent="0">
              <a:buNone/>
              <a:defRPr sz="1900" b="1"/>
            </a:lvl3pPr>
            <a:lvl4pPr marL="1451610" indent="0">
              <a:buNone/>
              <a:defRPr sz="1700" b="1"/>
            </a:lvl4pPr>
            <a:lvl5pPr marL="1935480" indent="0">
              <a:buNone/>
              <a:defRPr sz="1700" b="1"/>
            </a:lvl5pPr>
            <a:lvl6pPr marL="2419350" indent="0">
              <a:buNone/>
              <a:defRPr sz="1700" b="1"/>
            </a:lvl6pPr>
            <a:lvl7pPr marL="2902585" indent="0">
              <a:buNone/>
              <a:defRPr sz="1700" b="1"/>
            </a:lvl7pPr>
            <a:lvl8pPr marL="3386455" indent="0">
              <a:buNone/>
              <a:defRPr sz="1700" b="1"/>
            </a:lvl8pPr>
            <a:lvl9pPr marL="3870325" indent="0">
              <a:buNone/>
              <a:defRPr sz="17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521" y="2175379"/>
            <a:ext cx="5386216" cy="39522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562" y="1535469"/>
            <a:ext cx="5388332" cy="639910"/>
          </a:xfrm>
        </p:spPr>
        <p:txBody>
          <a:bodyPr anchor="b"/>
          <a:lstStyle>
            <a:lvl1pPr marL="0" indent="0">
              <a:buNone/>
              <a:defRPr sz="2500" b="1"/>
            </a:lvl1pPr>
            <a:lvl2pPr marL="483870" indent="0">
              <a:buNone/>
              <a:defRPr sz="2100" b="1"/>
            </a:lvl2pPr>
            <a:lvl3pPr marL="967740" indent="0">
              <a:buNone/>
              <a:defRPr sz="1900" b="1"/>
            </a:lvl3pPr>
            <a:lvl4pPr marL="1451610" indent="0">
              <a:buNone/>
              <a:defRPr sz="1700" b="1"/>
            </a:lvl4pPr>
            <a:lvl5pPr marL="1935480" indent="0">
              <a:buNone/>
              <a:defRPr sz="1700" b="1"/>
            </a:lvl5pPr>
            <a:lvl6pPr marL="2419350" indent="0">
              <a:buNone/>
              <a:defRPr sz="1700" b="1"/>
            </a:lvl6pPr>
            <a:lvl7pPr marL="2902585" indent="0">
              <a:buNone/>
              <a:defRPr sz="1700" b="1"/>
            </a:lvl7pPr>
            <a:lvl8pPr marL="3386455" indent="0">
              <a:buNone/>
              <a:defRPr sz="1700" b="1"/>
            </a:lvl8pPr>
            <a:lvl9pPr marL="3870325" indent="0">
              <a:buNone/>
              <a:defRPr sz="17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562" y="2175379"/>
            <a:ext cx="5388332" cy="39522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2" y="273113"/>
            <a:ext cx="4010562" cy="1162319"/>
          </a:xfrm>
        </p:spPr>
        <p:txBody>
          <a:bodyPr anchor="b"/>
          <a:lstStyle>
            <a:lvl1pPr algn="l">
              <a:defRPr sz="2100" b="1"/>
            </a:lvl1pPr>
          </a:lstStyle>
          <a:p>
            <a:r>
              <a:rPr lang="zh-CN" altLang="en-US"/>
              <a:t>单击此处编辑母版标题样式</a:t>
            </a:r>
            <a:endParaRPr lang="zh-CN" altLang="en-US"/>
          </a:p>
        </p:txBody>
      </p:sp>
      <p:sp>
        <p:nvSpPr>
          <p:cNvPr id="3" name="内容占位符 2"/>
          <p:cNvSpPr>
            <a:spLocks noGrp="1"/>
          </p:cNvSpPr>
          <p:nvPr>
            <p:ph idx="1"/>
          </p:nvPr>
        </p:nvSpPr>
        <p:spPr>
          <a:xfrm>
            <a:off x="4766112" y="273114"/>
            <a:ext cx="6814780" cy="5854468"/>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522" y="1435433"/>
            <a:ext cx="4010562" cy="4692149"/>
          </a:xfrm>
        </p:spPr>
        <p:txBody>
          <a:bodyPr/>
          <a:lstStyle>
            <a:lvl1pPr marL="0" indent="0">
              <a:buNone/>
              <a:defRPr sz="1500"/>
            </a:lvl1pPr>
            <a:lvl2pPr marL="483870" indent="0">
              <a:buNone/>
              <a:defRPr sz="1300"/>
            </a:lvl2pPr>
            <a:lvl3pPr marL="967740" indent="0">
              <a:buNone/>
              <a:defRPr sz="1100"/>
            </a:lvl3pPr>
            <a:lvl4pPr marL="1451610" indent="0">
              <a:buNone/>
              <a:defRPr sz="1000"/>
            </a:lvl4pPr>
            <a:lvl5pPr marL="1935480" indent="0">
              <a:buNone/>
              <a:defRPr sz="1000"/>
            </a:lvl5pPr>
            <a:lvl6pPr marL="2419350" indent="0">
              <a:buNone/>
              <a:defRPr sz="1000"/>
            </a:lvl6pPr>
            <a:lvl7pPr marL="2902585" indent="0">
              <a:buNone/>
              <a:defRPr sz="1000"/>
            </a:lvl7pPr>
            <a:lvl8pPr marL="3386455" indent="0">
              <a:buNone/>
              <a:defRPr sz="1000"/>
            </a:lvl8pPr>
            <a:lvl9pPr marL="3870325"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2"/>
            <a:ext cx="7314248" cy="566869"/>
          </a:xfrm>
        </p:spPr>
        <p:txBody>
          <a:bodyPr anchor="b"/>
          <a:lstStyle>
            <a:lvl1pPr algn="l">
              <a:defRPr sz="21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406" y="612918"/>
            <a:ext cx="7314248" cy="4115753"/>
          </a:xfrm>
        </p:spPr>
        <p:txBody>
          <a:bodyPr/>
          <a:lstStyle>
            <a:lvl1pPr marL="0" indent="0">
              <a:buNone/>
              <a:defRPr sz="3400"/>
            </a:lvl1pPr>
            <a:lvl2pPr marL="483870" indent="0">
              <a:buNone/>
              <a:defRPr sz="3000"/>
            </a:lvl2pPr>
            <a:lvl3pPr marL="967740" indent="0">
              <a:buNone/>
              <a:defRPr sz="2500"/>
            </a:lvl3pPr>
            <a:lvl4pPr marL="1451610" indent="0">
              <a:buNone/>
              <a:defRPr sz="2100"/>
            </a:lvl4pPr>
            <a:lvl5pPr marL="1935480" indent="0">
              <a:buNone/>
              <a:defRPr sz="2100"/>
            </a:lvl5pPr>
            <a:lvl6pPr marL="2419350" indent="0">
              <a:buNone/>
              <a:defRPr sz="2100"/>
            </a:lvl6pPr>
            <a:lvl7pPr marL="2902585" indent="0">
              <a:buNone/>
              <a:defRPr sz="2100"/>
            </a:lvl7pPr>
            <a:lvl8pPr marL="3386455" indent="0">
              <a:buNone/>
              <a:defRPr sz="2100"/>
            </a:lvl8pPr>
            <a:lvl9pPr marL="3870325" indent="0">
              <a:buNone/>
              <a:defRPr sz="2100"/>
            </a:lvl9pPr>
          </a:lstStyle>
          <a:p>
            <a:endParaRPr lang="zh-CN" altLang="en-US"/>
          </a:p>
        </p:txBody>
      </p:sp>
      <p:sp>
        <p:nvSpPr>
          <p:cNvPr id="4" name="文本占位符 3"/>
          <p:cNvSpPr>
            <a:spLocks noGrp="1"/>
          </p:cNvSpPr>
          <p:nvPr>
            <p:ph type="body" sz="half" idx="2"/>
          </p:nvPr>
        </p:nvSpPr>
        <p:spPr>
          <a:xfrm>
            <a:off x="2389406" y="5368581"/>
            <a:ext cx="7314248" cy="805048"/>
          </a:xfrm>
        </p:spPr>
        <p:txBody>
          <a:bodyPr/>
          <a:lstStyle>
            <a:lvl1pPr marL="0" indent="0">
              <a:buNone/>
              <a:defRPr sz="1500"/>
            </a:lvl1pPr>
            <a:lvl2pPr marL="483870" indent="0">
              <a:buNone/>
              <a:defRPr sz="1300"/>
            </a:lvl2pPr>
            <a:lvl3pPr marL="967740" indent="0">
              <a:buNone/>
              <a:defRPr sz="1100"/>
            </a:lvl3pPr>
            <a:lvl4pPr marL="1451610" indent="0">
              <a:buNone/>
              <a:defRPr sz="1000"/>
            </a:lvl4pPr>
            <a:lvl5pPr marL="1935480" indent="0">
              <a:buNone/>
              <a:defRPr sz="1000"/>
            </a:lvl5pPr>
            <a:lvl6pPr marL="2419350" indent="0">
              <a:buNone/>
              <a:defRPr sz="1000"/>
            </a:lvl6pPr>
            <a:lvl7pPr marL="2902585" indent="0">
              <a:buNone/>
              <a:defRPr sz="1000"/>
            </a:lvl7pPr>
            <a:lvl8pPr marL="3386455" indent="0">
              <a:buNone/>
              <a:defRPr sz="1000"/>
            </a:lvl8pPr>
            <a:lvl9pPr marL="3870325"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3"/>
            <a:ext cx="10971372" cy="1143264"/>
          </a:xfrm>
          <a:prstGeom prst="rect">
            <a:avLst/>
          </a:prstGeom>
        </p:spPr>
        <p:txBody>
          <a:bodyPr vert="horz" lIns="96762" tIns="48381" rIns="96762" bIns="48381"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600571"/>
            <a:ext cx="10971372" cy="4527011"/>
          </a:xfrm>
          <a:prstGeom prst="rect">
            <a:avLst/>
          </a:prstGeom>
        </p:spPr>
        <p:txBody>
          <a:bodyPr vert="horz" lIns="96762" tIns="48381" rIns="96762" bIns="48381"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521" y="6357823"/>
            <a:ext cx="2844430" cy="365209"/>
          </a:xfrm>
          <a:prstGeom prst="rect">
            <a:avLst/>
          </a:prstGeom>
        </p:spPr>
        <p:txBody>
          <a:bodyPr vert="horz" lIns="96762" tIns="48381" rIns="96762" bIns="48381" rtlCol="0" anchor="ctr"/>
          <a:lstStyle>
            <a:lvl1pPr algn="l">
              <a:defRPr sz="1300">
                <a:solidFill>
                  <a:schemeClr val="tx1">
                    <a:tint val="75000"/>
                  </a:schemeClr>
                </a:solidFill>
              </a:defRPr>
            </a:lvl1p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165059" y="6357823"/>
            <a:ext cx="3860297" cy="365209"/>
          </a:xfrm>
          <a:prstGeom prst="rect">
            <a:avLst/>
          </a:prstGeom>
        </p:spPr>
        <p:txBody>
          <a:bodyPr vert="horz" lIns="96762" tIns="48381" rIns="96762" bIns="48381" rtlCol="0" anchor="ctr"/>
          <a:lstStyle>
            <a:lvl1pPr algn="ctr">
              <a:defRPr sz="13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6462" y="6357823"/>
            <a:ext cx="2844430" cy="365209"/>
          </a:xfrm>
          <a:prstGeom prst="rect">
            <a:avLst/>
          </a:prstGeom>
        </p:spPr>
        <p:txBody>
          <a:bodyPr vert="horz" lIns="96762" tIns="48381" rIns="96762" bIns="48381" rtlCol="0" anchor="ctr"/>
          <a:lstStyle>
            <a:lvl1pPr algn="r">
              <a:defRPr sz="1300">
                <a:solidFill>
                  <a:schemeClr val="tx1">
                    <a:tint val="75000"/>
                  </a:schemeClr>
                </a:solidFill>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xStyles>
    <p:titleStyle>
      <a:lvl1pPr algn="ctr" defTabSz="967740" rtl="0" eaLnBrk="1" latinLnBrk="0" hangingPunct="1">
        <a:spcBef>
          <a:spcPct val="0"/>
        </a:spcBef>
        <a:buNone/>
        <a:defRPr sz="4700" kern="1200">
          <a:solidFill>
            <a:schemeClr val="tx1"/>
          </a:solidFill>
          <a:latin typeface="+mj-lt"/>
          <a:ea typeface="+mj-ea"/>
          <a:cs typeface="+mj-cs"/>
        </a:defRPr>
      </a:lvl1pPr>
    </p:titleStyle>
    <p:bodyStyle>
      <a:lvl1pPr marL="362585" indent="-362585" algn="l" defTabSz="96774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86130" indent="-302260" algn="l" defTabSz="96774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09675" indent="-241935" algn="l" defTabSz="967740"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69354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7741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60650"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4520"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8390"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260"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2585" algn="l" defTabSz="967740" rtl="0" eaLnBrk="1" latinLnBrk="0" hangingPunct="1">
        <a:defRPr sz="1900" kern="1200">
          <a:solidFill>
            <a:schemeClr val="tx1"/>
          </a:solidFill>
          <a:latin typeface="+mn-lt"/>
          <a:ea typeface="+mn-ea"/>
          <a:cs typeface="+mn-cs"/>
        </a:defRPr>
      </a:lvl7pPr>
      <a:lvl8pPr marL="3386455" algn="l" defTabSz="967740" rtl="0" eaLnBrk="1" latinLnBrk="0" hangingPunct="1">
        <a:defRPr sz="1900" kern="1200">
          <a:solidFill>
            <a:schemeClr val="tx1"/>
          </a:solidFill>
          <a:latin typeface="+mn-lt"/>
          <a:ea typeface="+mn-ea"/>
          <a:cs typeface="+mn-cs"/>
        </a:defRPr>
      </a:lvl8pPr>
      <a:lvl9pPr marL="3870325" algn="l" defTabSz="96774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8.xml"/><Relationship Id="rId2" Type="http://schemas.openxmlformats.org/officeDocument/2006/relationships/tags" Target="../tags/tag6.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8.xml"/><Relationship Id="rId2" Type="http://schemas.openxmlformats.org/officeDocument/2006/relationships/tags" Target="../tags/tag8.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8.xml"/><Relationship Id="rId2" Type="http://schemas.openxmlformats.org/officeDocument/2006/relationships/tags" Target="../tags/tag9.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8.xml"/><Relationship Id="rId2" Type="http://schemas.openxmlformats.org/officeDocument/2006/relationships/tags" Target="../tags/tag10.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8.xml"/><Relationship Id="rId2" Type="http://schemas.openxmlformats.org/officeDocument/2006/relationships/tags" Target="../tags/tag11.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8.xml"/><Relationship Id="rId2" Type="http://schemas.openxmlformats.org/officeDocument/2006/relationships/tags" Target="../tags/tag12.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8.xml"/><Relationship Id="rId2" Type="http://schemas.openxmlformats.org/officeDocument/2006/relationships/tags" Target="../tags/tag13.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8.xml"/><Relationship Id="rId3" Type="http://schemas.openxmlformats.org/officeDocument/2006/relationships/tags" Target="../tags/tag15.xml"/><Relationship Id="rId2" Type="http://schemas.openxmlformats.org/officeDocument/2006/relationships/image" Target="../media/image16.png"/><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8.xml"/><Relationship Id="rId2" Type="http://schemas.openxmlformats.org/officeDocument/2006/relationships/tags" Target="../tags/tag16.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8.xml"/><Relationship Id="rId2" Type="http://schemas.openxmlformats.org/officeDocument/2006/relationships/tags" Target="../tags/tag18.xml"/><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8.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8.xml"/><Relationship Id="rId2" Type="http://schemas.openxmlformats.org/officeDocument/2006/relationships/tags" Target="../tags/tag20.xml"/><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8.xml"/><Relationship Id="rId2" Type="http://schemas.openxmlformats.org/officeDocument/2006/relationships/tags" Target="../tags/tag21.xml"/><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8.xml"/><Relationship Id="rId2" Type="http://schemas.openxmlformats.org/officeDocument/2006/relationships/tags" Target="../tags/tag22.xml"/><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8.xml"/><Relationship Id="rId2" Type="http://schemas.openxmlformats.org/officeDocument/2006/relationships/tags" Target="../tags/tag23.xml"/><Relationship Id="rId1" Type="http://schemas.openxmlformats.org/officeDocument/2006/relationships/image" Target="../media/image22.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8.xml"/><Relationship Id="rId2" Type="http://schemas.openxmlformats.org/officeDocument/2006/relationships/tags" Target="../tags/tag24.xml"/><Relationship Id="rId1" Type="http://schemas.openxmlformats.org/officeDocument/2006/relationships/image" Target="../media/image23.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8.xml"/><Relationship Id="rId2" Type="http://schemas.openxmlformats.org/officeDocument/2006/relationships/tags" Target="../tags/tag25.xml"/><Relationship Id="rId1" Type="http://schemas.openxmlformats.org/officeDocument/2006/relationships/image" Target="../media/image24.png"/></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vmlDrawing" Target="../drawings/vmlDrawing1.vml"/><Relationship Id="rId5" Type="http://schemas.openxmlformats.org/officeDocument/2006/relationships/slideLayout" Target="../slideLayouts/slideLayout18.xml"/><Relationship Id="rId4" Type="http://schemas.openxmlformats.org/officeDocument/2006/relationships/tags" Target="../tags/tag26.xml"/><Relationship Id="rId3" Type="http://schemas.openxmlformats.org/officeDocument/2006/relationships/image" Target="../media/image26.wmf"/><Relationship Id="rId2" Type="http://schemas.openxmlformats.org/officeDocument/2006/relationships/oleObject" Target="../embeddings/oleObject1.bin"/><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8.xml"/><Relationship Id="rId2" Type="http://schemas.openxmlformats.org/officeDocument/2006/relationships/tags" Target="../tags/tag27.xml"/><Relationship Id="rId1"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18.xml"/><Relationship Id="rId3" Type="http://schemas.openxmlformats.org/officeDocument/2006/relationships/tags" Target="../tags/tag28.xml"/><Relationship Id="rId2" Type="http://schemas.openxmlformats.org/officeDocument/2006/relationships/image" Target="../media/image29.png"/><Relationship Id="rId1" Type="http://schemas.openxmlformats.org/officeDocument/2006/relationships/image" Target="../media/image28.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18.xml"/><Relationship Id="rId2" Type="http://schemas.openxmlformats.org/officeDocument/2006/relationships/tags" Target="../tags/tag29.xml"/><Relationship Id="rId1"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18.xml"/><Relationship Id="rId2" Type="http://schemas.openxmlformats.org/officeDocument/2006/relationships/tags" Target="../tags/tag30.xml"/><Relationship Id="rId1" Type="http://schemas.openxmlformats.org/officeDocument/2006/relationships/image" Target="../media/image31.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18.xml"/><Relationship Id="rId2" Type="http://schemas.openxmlformats.org/officeDocument/2006/relationships/tags" Target="../tags/tag31.xml"/><Relationship Id="rId1" Type="http://schemas.openxmlformats.org/officeDocument/2006/relationships/image" Target="../media/image32.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18.xml"/><Relationship Id="rId2" Type="http://schemas.openxmlformats.org/officeDocument/2006/relationships/tags" Target="../tags/tag32.xml"/><Relationship Id="rId1"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8.xml"/><Relationship Id="rId1" Type="http://schemas.openxmlformats.org/officeDocument/2006/relationships/tags" Target="../tags/tag3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3.xml"/><Relationship Id="rId4" Type="http://schemas.openxmlformats.org/officeDocument/2006/relationships/tags" Target="../tags/tag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hyperlink" Target="https://rs.jshrss.jiangsu.gov.cn/index/" TargetMode="Externa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3.xml"/><Relationship Id="rId2" Type="http://schemas.openxmlformats.org/officeDocument/2006/relationships/tags" Target="../tags/tag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0.xml"/><Relationship Id="rId4" Type="http://schemas.openxmlformats.org/officeDocument/2006/relationships/tags" Target="../tags/tag3.xml"/><Relationship Id="rId3" Type="http://schemas.openxmlformats.org/officeDocument/2006/relationships/image" Target="../media/image7.png"/><Relationship Id="rId2" Type="http://schemas.openxmlformats.org/officeDocument/2006/relationships/hyperlink" Target="https://hrss.suzhou.gov.cn/jsszhrss/zyjsryfwzczl/zyjsryfwzczl.shtml" TargetMode="External"/><Relationship Id="rId1" Type="http://schemas.openxmlformats.org/officeDocument/2006/relationships/hyperlink" Target="https://hrss.suzhou.gov.cn/jsszhrss/zczgtj/zyjsryfwzczl_list.shtml" TargetMode="Externa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8.xml"/><Relationship Id="rId2" Type="http://schemas.openxmlformats.org/officeDocument/2006/relationships/tags" Target="../tags/tag4.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hqprint"/>
          <a:srcRect t="9983" r="48828" b="43824"/>
          <a:stretch>
            <a:fillRect/>
          </a:stretch>
        </p:blipFill>
        <p:spPr>
          <a:xfrm>
            <a:off x="5384268" y="1241"/>
            <a:ext cx="6806145" cy="6857107"/>
          </a:xfrm>
          <a:prstGeom prst="rect">
            <a:avLst/>
          </a:prstGeom>
        </p:spPr>
      </p:pic>
      <p:sp>
        <p:nvSpPr>
          <p:cNvPr id="3" name="文本框 2"/>
          <p:cNvSpPr txBox="1"/>
          <p:nvPr/>
        </p:nvSpPr>
        <p:spPr>
          <a:xfrm>
            <a:off x="874599" y="2678259"/>
            <a:ext cx="8186857" cy="830997"/>
          </a:xfrm>
          <a:prstGeom prst="rect">
            <a:avLst/>
          </a:prstGeom>
          <a:noFill/>
        </p:spPr>
        <p:txBody>
          <a:bodyPr wrap="none" rtlCol="0">
            <a:spAutoFit/>
            <a:scene3d>
              <a:camera prst="orthographicFront"/>
              <a:lightRig rig="threePt" dir="t"/>
            </a:scene3d>
            <a:sp3d contourW="12700"/>
          </a:bodyPr>
          <a:lstStyle/>
          <a:p>
            <a:pPr defTabSz="914400">
              <a:defRPr/>
            </a:pPr>
            <a:r>
              <a:rPr lang="zh-CN" altLang="en-US" sz="4800" b="1" dirty="0" smtClean="0">
                <a:solidFill>
                  <a:prstClr val="black">
                    <a:lumMod val="75000"/>
                    <a:lumOff val="25000"/>
                  </a:prstClr>
                </a:solidFill>
                <a:latin typeface="Arial" panose="020B0604020202020204"/>
                <a:ea typeface="微软雅黑" panose="020B0503020204020204" pitchFamily="34" charset="-122"/>
                <a:cs typeface="+mn-ea"/>
                <a:sym typeface="+mn-lt"/>
              </a:rPr>
              <a:t>苏州市职称评审申报</a:t>
            </a:r>
            <a:r>
              <a:rPr lang="zh-CN" altLang="en-US" sz="4800" b="1" dirty="0">
                <a:solidFill>
                  <a:prstClr val="black">
                    <a:lumMod val="75000"/>
                    <a:lumOff val="25000"/>
                  </a:prstClr>
                </a:solidFill>
                <a:latin typeface="Arial" panose="020B0604020202020204"/>
                <a:ea typeface="微软雅黑" panose="020B0503020204020204" pitchFamily="34" charset="-122"/>
                <a:cs typeface="+mn-ea"/>
                <a:sym typeface="+mn-lt"/>
              </a:rPr>
              <a:t>操作</a:t>
            </a:r>
            <a:r>
              <a:rPr lang="zh-CN" altLang="en-US" sz="4800" b="1" dirty="0" smtClean="0">
                <a:solidFill>
                  <a:prstClr val="black">
                    <a:lumMod val="75000"/>
                    <a:lumOff val="25000"/>
                  </a:prstClr>
                </a:solidFill>
                <a:latin typeface="Arial" panose="020B0604020202020204"/>
                <a:ea typeface="微软雅黑" panose="020B0503020204020204" pitchFamily="34" charset="-122"/>
                <a:cs typeface="+mn-ea"/>
                <a:sym typeface="+mn-lt"/>
              </a:rPr>
              <a:t>指南</a:t>
            </a:r>
            <a:endParaRPr lang="zh-CN" altLang="en-US" sz="48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grpSp>
        <p:nvGrpSpPr>
          <p:cNvPr id="5" name="组合 4"/>
          <p:cNvGrpSpPr/>
          <p:nvPr/>
        </p:nvGrpSpPr>
        <p:grpSpPr>
          <a:xfrm>
            <a:off x="1011808" y="4404327"/>
            <a:ext cx="3211191" cy="376707"/>
            <a:chOff x="8931239" y="4779393"/>
            <a:chExt cx="3211609" cy="376756"/>
          </a:xfrm>
        </p:grpSpPr>
        <p:sp>
          <p:nvSpPr>
            <p:cNvPr id="6" name="文本框 5"/>
            <p:cNvSpPr txBox="1"/>
            <p:nvPr/>
          </p:nvSpPr>
          <p:spPr>
            <a:xfrm>
              <a:off x="9270999" y="4798494"/>
              <a:ext cx="2871849" cy="338598"/>
            </a:xfrm>
            <a:prstGeom prst="rect">
              <a:avLst/>
            </a:prstGeom>
            <a:noFill/>
          </p:spPr>
          <p:txBody>
            <a:bodyPr wrap="square" rtlCol="0">
              <a:spAutoFit/>
              <a:scene3d>
                <a:camera prst="orthographicFront"/>
                <a:lightRig rig="threePt" dir="t"/>
              </a:scene3d>
              <a:sp3d contourW="12700"/>
            </a:bodyPr>
            <a:lstStyle/>
            <a:p>
              <a:pPr algn="r" defTabSz="914400">
                <a:defRPr/>
              </a:pPr>
              <a:r>
                <a:rPr lang="zh-CN" altLang="en-US" sz="1600" dirty="0" smtClean="0">
                  <a:solidFill>
                    <a:prstClr val="black">
                      <a:lumMod val="65000"/>
                      <a:lumOff val="35000"/>
                    </a:prstClr>
                  </a:solidFill>
                  <a:latin typeface="Arial" panose="020B0604020202020204"/>
                  <a:ea typeface="微软雅黑" panose="020B0503020204020204" pitchFamily="34" charset="-122"/>
                  <a:cs typeface="+mn-ea"/>
                  <a:sym typeface="+mn-lt"/>
                </a:rPr>
                <a:t>苏州市专业技术人员服务中心</a:t>
              </a:r>
              <a:endParaRPr lang="zh-CN" altLang="en-US" sz="1600" dirty="0">
                <a:solidFill>
                  <a:prstClr val="black">
                    <a:lumMod val="65000"/>
                    <a:lumOff val="35000"/>
                  </a:prstClr>
                </a:solidFill>
                <a:latin typeface="Arial" panose="020B0604020202020204"/>
                <a:ea typeface="微软雅黑" panose="020B0503020204020204" pitchFamily="34" charset="-122"/>
                <a:cs typeface="+mn-ea"/>
                <a:sym typeface="+mn-lt"/>
              </a:endParaRPr>
            </a:p>
          </p:txBody>
        </p:sp>
        <p:sp>
          <p:nvSpPr>
            <p:cNvPr id="7" name="椭圆 6"/>
            <p:cNvSpPr/>
            <p:nvPr/>
          </p:nvSpPr>
          <p:spPr>
            <a:xfrm>
              <a:off x="8931239" y="4779393"/>
              <a:ext cx="376756" cy="376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800">
                <a:solidFill>
                  <a:prstClr val="white"/>
                </a:solidFill>
                <a:latin typeface="Arial" panose="020B0604020202020204"/>
                <a:ea typeface="微软雅黑" panose="020B0503020204020204" pitchFamily="34" charset="-122"/>
                <a:cs typeface="+mn-ea"/>
                <a:sym typeface="+mn-lt"/>
              </a:endParaRPr>
            </a:p>
          </p:txBody>
        </p:sp>
        <p:sp>
          <p:nvSpPr>
            <p:cNvPr id="8" name="椭圆 14"/>
            <p:cNvSpPr/>
            <p:nvPr/>
          </p:nvSpPr>
          <p:spPr>
            <a:xfrm>
              <a:off x="9032842" y="4871950"/>
              <a:ext cx="173551" cy="191642"/>
            </a:xfrm>
            <a:custGeom>
              <a:avLst/>
              <a:gdLst>
                <a:gd name="T0" fmla="*/ 4679 w 5850"/>
                <a:gd name="T1" fmla="*/ 4350 h 6469"/>
                <a:gd name="T2" fmla="*/ 3615 w 5850"/>
                <a:gd name="T3" fmla="*/ 3289 h 6469"/>
                <a:gd name="T4" fmla="*/ 3638 w 5850"/>
                <a:gd name="T5" fmla="*/ 3151 h 6469"/>
                <a:gd name="T6" fmla="*/ 3969 w 5850"/>
                <a:gd name="T7" fmla="*/ 2500 h 6469"/>
                <a:gd name="T8" fmla="*/ 4273 w 5850"/>
                <a:gd name="T9" fmla="*/ 1950 h 6469"/>
                <a:gd name="T10" fmla="*/ 4154 w 5850"/>
                <a:gd name="T11" fmla="*/ 1678 h 6469"/>
                <a:gd name="T12" fmla="*/ 4238 w 5850"/>
                <a:gd name="T13" fmla="*/ 1107 h 6469"/>
                <a:gd name="T14" fmla="*/ 2940 w 5850"/>
                <a:gd name="T15" fmla="*/ 0 h 6469"/>
                <a:gd name="T16" fmla="*/ 2925 w 5850"/>
                <a:gd name="T17" fmla="*/ 0 h 6469"/>
                <a:gd name="T18" fmla="*/ 2911 w 5850"/>
                <a:gd name="T19" fmla="*/ 0 h 6469"/>
                <a:gd name="T20" fmla="*/ 1612 w 5850"/>
                <a:gd name="T21" fmla="*/ 1107 h 6469"/>
                <a:gd name="T22" fmla="*/ 1696 w 5850"/>
                <a:gd name="T23" fmla="*/ 1678 h 6469"/>
                <a:gd name="T24" fmla="*/ 1578 w 5850"/>
                <a:gd name="T25" fmla="*/ 1950 h 6469"/>
                <a:gd name="T26" fmla="*/ 1881 w 5850"/>
                <a:gd name="T27" fmla="*/ 2500 h 6469"/>
                <a:gd name="T28" fmla="*/ 2213 w 5850"/>
                <a:gd name="T29" fmla="*/ 3151 h 6469"/>
                <a:gd name="T30" fmla="*/ 2235 w 5850"/>
                <a:gd name="T31" fmla="*/ 3289 h 6469"/>
                <a:gd name="T32" fmla="*/ 1172 w 5850"/>
                <a:gd name="T33" fmla="*/ 4350 h 6469"/>
                <a:gd name="T34" fmla="*/ 0 w 5850"/>
                <a:gd name="T35" fmla="*/ 5141 h 6469"/>
                <a:gd name="T36" fmla="*/ 0 w 5850"/>
                <a:gd name="T37" fmla="*/ 6469 h 6469"/>
                <a:gd name="T38" fmla="*/ 2923 w 5850"/>
                <a:gd name="T39" fmla="*/ 6469 h 6469"/>
                <a:gd name="T40" fmla="*/ 2927 w 5850"/>
                <a:gd name="T41" fmla="*/ 6469 h 6469"/>
                <a:gd name="T42" fmla="*/ 5850 w 5850"/>
                <a:gd name="T43" fmla="*/ 6469 h 6469"/>
                <a:gd name="T44" fmla="*/ 5850 w 5850"/>
                <a:gd name="T45" fmla="*/ 5141 h 6469"/>
                <a:gd name="T46" fmla="*/ 4679 w 5850"/>
                <a:gd name="T47" fmla="*/ 4350 h 6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50" h="6469">
                  <a:moveTo>
                    <a:pt x="4679" y="4350"/>
                  </a:moveTo>
                  <a:cubicBezTo>
                    <a:pt x="3873" y="4059"/>
                    <a:pt x="3615" y="3814"/>
                    <a:pt x="3615" y="3289"/>
                  </a:cubicBezTo>
                  <a:cubicBezTo>
                    <a:pt x="3615" y="3231"/>
                    <a:pt x="3624" y="3187"/>
                    <a:pt x="3638" y="3151"/>
                  </a:cubicBezTo>
                  <a:cubicBezTo>
                    <a:pt x="3701" y="2989"/>
                    <a:pt x="3881" y="2971"/>
                    <a:pt x="3969" y="2500"/>
                  </a:cubicBezTo>
                  <a:cubicBezTo>
                    <a:pt x="4014" y="2260"/>
                    <a:pt x="4231" y="2496"/>
                    <a:pt x="4273" y="1950"/>
                  </a:cubicBezTo>
                  <a:cubicBezTo>
                    <a:pt x="4273" y="1732"/>
                    <a:pt x="4154" y="1678"/>
                    <a:pt x="4154" y="1678"/>
                  </a:cubicBezTo>
                  <a:cubicBezTo>
                    <a:pt x="4154" y="1678"/>
                    <a:pt x="4215" y="1355"/>
                    <a:pt x="4238" y="1107"/>
                  </a:cubicBezTo>
                  <a:cubicBezTo>
                    <a:pt x="4268" y="798"/>
                    <a:pt x="4058" y="0"/>
                    <a:pt x="2940" y="0"/>
                  </a:cubicBezTo>
                  <a:cubicBezTo>
                    <a:pt x="2935" y="0"/>
                    <a:pt x="2930" y="0"/>
                    <a:pt x="2925" y="0"/>
                  </a:cubicBezTo>
                  <a:cubicBezTo>
                    <a:pt x="2921" y="0"/>
                    <a:pt x="2916" y="0"/>
                    <a:pt x="2911" y="0"/>
                  </a:cubicBezTo>
                  <a:cubicBezTo>
                    <a:pt x="1793" y="0"/>
                    <a:pt x="1583" y="798"/>
                    <a:pt x="1612" y="1107"/>
                  </a:cubicBezTo>
                  <a:cubicBezTo>
                    <a:pt x="1636" y="1355"/>
                    <a:pt x="1696" y="1678"/>
                    <a:pt x="1696" y="1678"/>
                  </a:cubicBezTo>
                  <a:cubicBezTo>
                    <a:pt x="1696" y="1678"/>
                    <a:pt x="1578" y="1732"/>
                    <a:pt x="1578" y="1950"/>
                  </a:cubicBezTo>
                  <a:cubicBezTo>
                    <a:pt x="1619" y="2496"/>
                    <a:pt x="1837" y="2260"/>
                    <a:pt x="1881" y="2500"/>
                  </a:cubicBezTo>
                  <a:cubicBezTo>
                    <a:pt x="1970" y="2971"/>
                    <a:pt x="2150" y="2989"/>
                    <a:pt x="2213" y="3151"/>
                  </a:cubicBezTo>
                  <a:cubicBezTo>
                    <a:pt x="2227" y="3187"/>
                    <a:pt x="2235" y="3231"/>
                    <a:pt x="2235" y="3289"/>
                  </a:cubicBezTo>
                  <a:cubicBezTo>
                    <a:pt x="2235" y="3814"/>
                    <a:pt x="1978" y="4059"/>
                    <a:pt x="1172" y="4350"/>
                  </a:cubicBezTo>
                  <a:cubicBezTo>
                    <a:pt x="364" y="4641"/>
                    <a:pt x="0" y="4938"/>
                    <a:pt x="0" y="5141"/>
                  </a:cubicBezTo>
                  <a:lnTo>
                    <a:pt x="0" y="6469"/>
                  </a:lnTo>
                  <a:lnTo>
                    <a:pt x="2923" y="6469"/>
                  </a:lnTo>
                  <a:lnTo>
                    <a:pt x="2927" y="6469"/>
                  </a:lnTo>
                  <a:lnTo>
                    <a:pt x="5850" y="6469"/>
                  </a:lnTo>
                  <a:lnTo>
                    <a:pt x="5850" y="5141"/>
                  </a:lnTo>
                  <a:cubicBezTo>
                    <a:pt x="5850" y="4938"/>
                    <a:pt x="5487" y="4641"/>
                    <a:pt x="4679" y="43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28" tIns="45714" rIns="91428" bIns="45714"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endParaRPr lang="zh-CN" altLang="en-US">
                <a:solidFill>
                  <a:prstClr val="white"/>
                </a:solidFill>
                <a:latin typeface="Arial" panose="020B0604020202020204"/>
                <a:ea typeface="微软雅黑" panose="020B0503020204020204" pitchFamily="34" charset="-122"/>
                <a:cs typeface="+mn-ea"/>
                <a:sym typeface="+mn-lt"/>
              </a:endParaRPr>
            </a:p>
          </p:txBody>
        </p:sp>
      </p:grpSp>
      <p:sp>
        <p:nvSpPr>
          <p:cNvPr id="10" name="文本框 9"/>
          <p:cNvSpPr txBox="1"/>
          <p:nvPr/>
        </p:nvSpPr>
        <p:spPr>
          <a:xfrm>
            <a:off x="874599" y="1541067"/>
            <a:ext cx="2666114" cy="1015534"/>
          </a:xfrm>
          <a:prstGeom prst="rect">
            <a:avLst/>
          </a:prstGeom>
          <a:noFill/>
        </p:spPr>
        <p:txBody>
          <a:bodyPr wrap="none" rtlCol="0">
            <a:spAutoFit/>
            <a:scene3d>
              <a:camera prst="orthographicFront"/>
              <a:lightRig rig="threePt" dir="t"/>
            </a:scene3d>
            <a:sp3d contourW="12700"/>
          </a:bodyPr>
          <a:lstStyle/>
          <a:p>
            <a:pPr defTabSz="914400">
              <a:defRPr/>
            </a:pPr>
            <a:r>
              <a:rPr lang="en-US" altLang="zh-CN" sz="6000" i="1" dirty="0" smtClean="0">
                <a:solidFill>
                  <a:srgbClr val="E93C4F"/>
                </a:solidFill>
                <a:latin typeface="Arial" panose="020B0604020202020204"/>
                <a:ea typeface="微软雅黑" panose="020B0503020204020204" pitchFamily="34" charset="-122"/>
                <a:cs typeface="+mn-ea"/>
                <a:sym typeface="+mn-lt"/>
              </a:rPr>
              <a:t>2023</a:t>
            </a:r>
            <a:r>
              <a:rPr lang="zh-CN" altLang="en-US" sz="6000" i="1" smtClean="0">
                <a:solidFill>
                  <a:srgbClr val="E93C4F"/>
                </a:solidFill>
                <a:latin typeface="Arial" panose="020B0604020202020204"/>
                <a:ea typeface="微软雅黑" panose="020B0503020204020204" pitchFamily="34" charset="-122"/>
                <a:cs typeface="+mn-ea"/>
                <a:sym typeface="+mn-lt"/>
              </a:rPr>
              <a:t>年</a:t>
            </a:r>
            <a:endParaRPr lang="zh-CN" altLang="en-US" sz="6000" i="1" dirty="0">
              <a:solidFill>
                <a:srgbClr val="E93C4F"/>
              </a:solidFill>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p:tgtEl>
                                          <p:spTgt spid="5"/>
                                        </p:tgtEl>
                                        <p:attrNameLst>
                                          <p:attrName>ppt_x</p:attrName>
                                        </p:attrNameLst>
                                      </p:cBhvr>
                                      <p:tavLst>
                                        <p:tav tm="0">
                                          <p:val>
                                            <p:strVal val="#ppt_x-#ppt_w*1.125000"/>
                                          </p:val>
                                        </p:tav>
                                        <p:tav tm="100000">
                                          <p:val>
                                            <p:strVal val="#ppt_x"/>
                                          </p:val>
                                        </p:tav>
                                      </p:tavLst>
                                    </p:anim>
                                    <p:animEffect transition="in" filter="wipe(righ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2678" y="909514"/>
            <a:ext cx="9793088" cy="1846659"/>
          </a:xfrm>
          <a:prstGeom prst="rect">
            <a:avLst/>
          </a:prstGeom>
          <a:noFill/>
        </p:spPr>
        <p:txBody>
          <a:bodyPr wrap="square" rtlCol="0">
            <a:spAutoFit/>
          </a:bodyPr>
          <a:lstStyle/>
          <a:p>
            <a:r>
              <a:rPr lang="zh-CN" altLang="en-US" dirty="0" smtClean="0"/>
              <a:t>⑤</a:t>
            </a:r>
            <a:r>
              <a:rPr lang="zh-CN" altLang="en-US" b="1" dirty="0"/>
              <a:t>所属行政区划</a:t>
            </a:r>
            <a:r>
              <a:rPr lang="zh-CN" altLang="en-US" b="1" dirty="0" smtClean="0"/>
              <a:t>：</a:t>
            </a:r>
            <a:r>
              <a:rPr lang="zh-CN" altLang="en-US" dirty="0" smtClean="0"/>
              <a:t>申报人员应选择本人</a:t>
            </a:r>
            <a:r>
              <a:rPr lang="zh-CN" altLang="en-US" dirty="0" smtClean="0">
                <a:solidFill>
                  <a:srgbClr val="FF0000"/>
                </a:solidFill>
              </a:rPr>
              <a:t>社保归属地所在区县</a:t>
            </a:r>
            <a:r>
              <a:rPr lang="zh-CN" altLang="en-US" dirty="0" smtClean="0"/>
              <a:t>，各评委会如有特殊要求的按评委会要求选择。（如评委会已开放申报但系统提示</a:t>
            </a:r>
            <a:r>
              <a:rPr lang="zh-CN" altLang="en-US" dirty="0">
                <a:solidFill>
                  <a:srgbClr val="FF0000"/>
                </a:solidFill>
              </a:rPr>
              <a:t>未查到相关的</a:t>
            </a:r>
            <a:r>
              <a:rPr lang="zh-CN" altLang="en-US" dirty="0" smtClean="0">
                <a:solidFill>
                  <a:srgbClr val="FF0000"/>
                </a:solidFill>
              </a:rPr>
              <a:t>评委会</a:t>
            </a:r>
            <a:r>
              <a:rPr lang="zh-CN" altLang="en-US" dirty="0" smtClean="0"/>
              <a:t>，可尝试所属行政区划统一选择</a:t>
            </a:r>
            <a:r>
              <a:rPr lang="zh-CN" altLang="en-US" dirty="0">
                <a:solidFill>
                  <a:srgbClr val="FF0000"/>
                </a:solidFill>
              </a:rPr>
              <a:t>苏州</a:t>
            </a:r>
            <a:r>
              <a:rPr lang="zh-CN" altLang="en-US" dirty="0" smtClean="0">
                <a:solidFill>
                  <a:srgbClr val="FF0000"/>
                </a:solidFill>
              </a:rPr>
              <a:t>市本级</a:t>
            </a:r>
            <a:r>
              <a:rPr lang="zh-CN" altLang="en-US" dirty="0" smtClean="0"/>
              <a:t>）</a:t>
            </a:r>
            <a:endParaRPr lang="en-US" altLang="zh-CN" dirty="0" smtClean="0"/>
          </a:p>
          <a:p>
            <a:endParaRPr lang="en-US" altLang="zh-CN" dirty="0"/>
          </a:p>
          <a:p>
            <a:endParaRPr lang="en-US" altLang="zh-CN" dirty="0" smtClean="0"/>
          </a:p>
          <a:p>
            <a:endParaRPr lang="zh-CN" altLang="en-US" dirty="0"/>
          </a:p>
        </p:txBody>
      </p:sp>
      <p:pic>
        <p:nvPicPr>
          <p:cNvPr id="3" name="图片 2"/>
          <p:cNvPicPr>
            <a:picLocks noChangeAspect="1"/>
          </p:cNvPicPr>
          <p:nvPr/>
        </p:nvPicPr>
        <p:blipFill>
          <a:blip r:embed="rId1"/>
          <a:stretch>
            <a:fillRect/>
          </a:stretch>
        </p:blipFill>
        <p:spPr>
          <a:xfrm>
            <a:off x="4222998" y="3573810"/>
            <a:ext cx="4032448" cy="2925738"/>
          </a:xfrm>
          <a:prstGeom prst="rect">
            <a:avLst/>
          </a:prstGeom>
        </p:spPr>
      </p:pic>
      <p:sp>
        <p:nvSpPr>
          <p:cNvPr id="4" name="矩形 3"/>
          <p:cNvSpPr/>
          <p:nvPr/>
        </p:nvSpPr>
        <p:spPr>
          <a:xfrm>
            <a:off x="2422798" y="2271425"/>
            <a:ext cx="8280920" cy="969496"/>
          </a:xfrm>
          <a:prstGeom prst="rect">
            <a:avLst/>
          </a:prstGeom>
        </p:spPr>
        <p:txBody>
          <a:bodyPr wrap="square">
            <a:spAutoFit/>
          </a:bodyPr>
          <a:lstStyle/>
          <a:p>
            <a:r>
              <a:rPr lang="zh-CN" altLang="en-US" dirty="0"/>
              <a:t>例：申报生物医药工程、区块链、集成电路、工业互联网工程高中初级、</a:t>
            </a:r>
            <a:endParaRPr lang="en-US" altLang="zh-CN" dirty="0"/>
          </a:p>
          <a:p>
            <a:r>
              <a:rPr lang="zh-CN" altLang="en-US" dirty="0"/>
              <a:t>交通工程、生态环境工程、生物医药工程、冶金工程、纺织工程中</a:t>
            </a:r>
            <a:r>
              <a:rPr lang="zh-CN" altLang="en-US" dirty="0" smtClean="0"/>
              <a:t>初级职称</a:t>
            </a:r>
            <a:endParaRPr lang="en-US" altLang="zh-CN" dirty="0"/>
          </a:p>
          <a:p>
            <a:r>
              <a:rPr lang="zh-CN" altLang="en-US" dirty="0"/>
              <a:t>所属行政区划应选择 </a:t>
            </a:r>
            <a:r>
              <a:rPr lang="zh-CN" altLang="en-US" dirty="0">
                <a:solidFill>
                  <a:srgbClr val="FF0000"/>
                </a:solidFill>
              </a:rPr>
              <a:t>苏州市本级</a:t>
            </a:r>
            <a:endParaRPr lang="en-US" altLang="zh-CN" dirty="0"/>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2678" y="909514"/>
            <a:ext cx="9793088" cy="4478149"/>
          </a:xfrm>
          <a:prstGeom prst="rect">
            <a:avLst/>
          </a:prstGeom>
          <a:noFill/>
        </p:spPr>
        <p:txBody>
          <a:bodyPr wrap="square" rtlCol="0">
            <a:spAutoFit/>
          </a:bodyPr>
          <a:lstStyle/>
          <a:p>
            <a:r>
              <a:rPr lang="zh-CN" altLang="en-US" dirty="0"/>
              <a:t>⑥</a:t>
            </a:r>
            <a:r>
              <a:rPr lang="zh-CN" altLang="en-US" b="1" dirty="0"/>
              <a:t>现任专业技术职务（现职称）：</a:t>
            </a:r>
            <a:r>
              <a:rPr lang="zh-CN" altLang="en-US" dirty="0"/>
              <a:t>请下拉选择本人</a:t>
            </a:r>
            <a:r>
              <a:rPr lang="zh-CN" altLang="en-US" dirty="0" smtClean="0"/>
              <a:t>现职称（最高等级），没有请填写“无”</a:t>
            </a:r>
            <a:endParaRPr lang="en-US" altLang="zh-CN" dirty="0" smtClean="0"/>
          </a:p>
          <a:p>
            <a:r>
              <a:rPr lang="zh-CN" altLang="en-US" b="1" dirty="0" smtClean="0"/>
              <a:t>    现任</a:t>
            </a:r>
            <a:r>
              <a:rPr lang="zh-CN" altLang="en-US" b="1" dirty="0"/>
              <a:t>专业技术职务聘用时间</a:t>
            </a:r>
            <a:r>
              <a:rPr lang="zh-CN" altLang="en-US" b="1" dirty="0" smtClean="0"/>
              <a:t>：</a:t>
            </a:r>
            <a:r>
              <a:rPr lang="zh-CN" altLang="en-US" dirty="0" smtClean="0"/>
              <a:t>请</a:t>
            </a:r>
            <a:r>
              <a:rPr lang="zh-CN" altLang="en-US" dirty="0"/>
              <a:t>按照实际情况选择； </a:t>
            </a:r>
            <a:endParaRPr lang="en-US" altLang="zh-CN" dirty="0" smtClean="0"/>
          </a:p>
          <a:p>
            <a:r>
              <a:rPr lang="zh-CN" altLang="en-US" b="1" dirty="0" smtClean="0"/>
              <a:t>    专业</a:t>
            </a:r>
            <a:r>
              <a:rPr lang="zh-CN" altLang="en-US" b="1" dirty="0"/>
              <a:t>技术工作年限</a:t>
            </a:r>
            <a:r>
              <a:rPr lang="zh-CN" altLang="en-US" b="1" dirty="0" smtClean="0"/>
              <a:t>：</a:t>
            </a:r>
            <a:r>
              <a:rPr lang="zh-CN" altLang="en-US" dirty="0" smtClean="0"/>
              <a:t>请</a:t>
            </a:r>
            <a:r>
              <a:rPr lang="zh-CN" altLang="en-US" dirty="0"/>
              <a:t>按照实际情况填写</a:t>
            </a:r>
            <a:r>
              <a:rPr lang="zh-CN" altLang="en-US" dirty="0" smtClean="0"/>
              <a:t>。</a:t>
            </a:r>
            <a:endParaRPr lang="en-US" altLang="zh-CN" dirty="0" smtClean="0"/>
          </a:p>
          <a:p>
            <a:r>
              <a:rPr lang="zh-CN" altLang="en-US" dirty="0"/>
              <a:t>⑦</a:t>
            </a:r>
            <a:r>
              <a:rPr lang="zh-CN" altLang="en-US" b="1" dirty="0"/>
              <a:t>现从事专业</a:t>
            </a:r>
            <a:r>
              <a:rPr lang="zh-CN" altLang="en-US" b="1" dirty="0" smtClean="0"/>
              <a:t>：</a:t>
            </a:r>
            <a:r>
              <a:rPr lang="zh-CN" altLang="en-US" dirty="0"/>
              <a:t>单选下拉选择框，支持录入汉字模糊查询，请按照实际情况选择</a:t>
            </a:r>
            <a:r>
              <a:rPr lang="zh-CN" altLang="en-US" dirty="0" smtClean="0"/>
              <a:t>。</a:t>
            </a:r>
            <a:endParaRPr lang="en-US" altLang="zh-CN" dirty="0" smtClean="0"/>
          </a:p>
          <a:p>
            <a:r>
              <a:rPr lang="zh-CN" altLang="en-US" dirty="0" smtClean="0"/>
              <a:t>（</a:t>
            </a:r>
            <a:r>
              <a:rPr lang="zh-CN" altLang="en-US" dirty="0"/>
              <a:t>例：工程→</a:t>
            </a:r>
            <a:r>
              <a:rPr lang="zh-CN" altLang="en-US" dirty="0" smtClean="0"/>
              <a:t>建设</a:t>
            </a:r>
            <a:r>
              <a:rPr lang="zh-CN" altLang="en-US" dirty="0"/>
              <a:t>工程→工程设计→建筑设计）。 </a:t>
            </a:r>
            <a:endParaRPr lang="en-US" altLang="zh-CN" dirty="0" smtClean="0"/>
          </a:p>
          <a:p>
            <a:r>
              <a:rPr lang="zh-CN" altLang="en-US" dirty="0"/>
              <a:t>⑧</a:t>
            </a:r>
            <a:r>
              <a:rPr lang="zh-CN" altLang="en-US" b="1" dirty="0"/>
              <a:t>参加工作日期：</a:t>
            </a:r>
            <a:r>
              <a:rPr lang="zh-CN" altLang="en-US" dirty="0"/>
              <a:t>日期选择，请按照实际情况选择； </a:t>
            </a:r>
            <a:endParaRPr lang="en-US" altLang="zh-CN" dirty="0" smtClean="0"/>
          </a:p>
          <a:p>
            <a:r>
              <a:rPr lang="zh-CN" altLang="en-US" b="1" dirty="0" smtClean="0"/>
              <a:t>   参</a:t>
            </a:r>
            <a:r>
              <a:rPr lang="zh-CN" altLang="en-US" b="1" dirty="0"/>
              <a:t>保单位：</a:t>
            </a:r>
            <a:r>
              <a:rPr lang="zh-CN" altLang="en-US" dirty="0"/>
              <a:t>自动获取无须填写（如果出现已参保未显示的情况，请先与工作单位</a:t>
            </a:r>
            <a:r>
              <a:rPr lang="zh-CN" altLang="en-US" dirty="0" smtClean="0"/>
              <a:t>联系确认</a:t>
            </a:r>
            <a:r>
              <a:rPr lang="zh-CN" altLang="en-US" dirty="0"/>
              <a:t>您在江苏省内的参保缴费信息），未在江苏省内参保人员无法获取</a:t>
            </a:r>
            <a:r>
              <a:rPr lang="zh-CN" altLang="en-US" dirty="0" smtClean="0"/>
              <a:t>。</a:t>
            </a:r>
            <a:endParaRPr lang="en-US" altLang="zh-CN" dirty="0" smtClean="0"/>
          </a:p>
          <a:p>
            <a:r>
              <a:rPr lang="zh-CN" altLang="en-US" dirty="0"/>
              <a:t>⑨</a:t>
            </a:r>
            <a:r>
              <a:rPr lang="zh-CN" altLang="en-US" b="1" dirty="0"/>
              <a:t>工作单位性质</a:t>
            </a:r>
            <a:r>
              <a:rPr lang="zh-CN" altLang="en-US" b="1" dirty="0" smtClean="0"/>
              <a:t>：</a:t>
            </a:r>
            <a:r>
              <a:rPr lang="zh-CN" altLang="en-US" dirty="0"/>
              <a:t>请选择工作单位的性质（企业单位、事业单位、社会团体、 个体经济组织、自由职业者）</a:t>
            </a:r>
            <a:r>
              <a:rPr lang="zh-CN" altLang="en-US" dirty="0" smtClean="0"/>
              <a:t>。</a:t>
            </a:r>
            <a:endParaRPr lang="en-US" altLang="zh-CN" dirty="0" smtClean="0"/>
          </a:p>
          <a:p>
            <a:r>
              <a:rPr lang="zh-CN" altLang="en-US" dirty="0" smtClean="0"/>
              <a:t>⑩</a:t>
            </a:r>
            <a:r>
              <a:rPr lang="zh-CN" altLang="en-US" b="1" dirty="0"/>
              <a:t>实际工作单位是否在江苏参保</a:t>
            </a:r>
            <a:r>
              <a:rPr lang="zh-CN" altLang="en-US" b="1" dirty="0" smtClean="0"/>
              <a:t>：</a:t>
            </a:r>
            <a:r>
              <a:rPr lang="zh-CN" altLang="en-US" dirty="0" smtClean="0"/>
              <a:t>请按照</a:t>
            </a:r>
            <a:r>
              <a:rPr lang="zh-CN" altLang="en-US" dirty="0" smtClean="0">
                <a:solidFill>
                  <a:srgbClr val="FF0000"/>
                </a:solidFill>
              </a:rPr>
              <a:t>社保缴纳单位</a:t>
            </a:r>
            <a:r>
              <a:rPr lang="zh-CN" altLang="en-US" dirty="0" smtClean="0"/>
              <a:t>填写，选择“</a:t>
            </a:r>
            <a:r>
              <a:rPr lang="zh-CN" altLang="en-US" dirty="0" smtClean="0">
                <a:solidFill>
                  <a:srgbClr val="FF0000"/>
                </a:solidFill>
              </a:rPr>
              <a:t>是</a:t>
            </a:r>
            <a:r>
              <a:rPr lang="zh-CN" altLang="en-US" dirty="0" smtClean="0"/>
              <a:t>”；</a:t>
            </a:r>
            <a:endParaRPr lang="en-US" altLang="zh-CN" dirty="0" smtClean="0"/>
          </a:p>
          <a:p>
            <a:r>
              <a:rPr lang="zh-CN" altLang="en-US" b="1" dirty="0" smtClean="0"/>
              <a:t>   工作</a:t>
            </a:r>
            <a:r>
              <a:rPr lang="zh-CN" altLang="en-US" b="1" dirty="0"/>
              <a:t>单位</a:t>
            </a:r>
            <a:r>
              <a:rPr lang="zh-CN" altLang="en-US" b="1" dirty="0" smtClean="0"/>
              <a:t>：</a:t>
            </a:r>
            <a:r>
              <a:rPr lang="zh-CN" altLang="en-US" dirty="0"/>
              <a:t>请</a:t>
            </a:r>
            <a:r>
              <a:rPr lang="zh-CN" altLang="en-US" dirty="0" smtClean="0"/>
              <a:t>输入</a:t>
            </a:r>
            <a:r>
              <a:rPr lang="zh-CN" altLang="en-US" dirty="0" smtClean="0">
                <a:solidFill>
                  <a:srgbClr val="FF0000"/>
                </a:solidFill>
              </a:rPr>
              <a:t>社保缴纳单位</a:t>
            </a:r>
            <a:r>
              <a:rPr lang="zh-CN" altLang="en-US" dirty="0"/>
              <a:t>全称、单位统一社会信用代码或者单位编号后点击</a:t>
            </a:r>
            <a:r>
              <a:rPr lang="zh-CN" altLang="en-US" dirty="0">
                <a:solidFill>
                  <a:srgbClr val="FF0000"/>
                </a:solidFill>
              </a:rPr>
              <a:t>“放大镜”</a:t>
            </a:r>
            <a:r>
              <a:rPr lang="zh-CN" altLang="en-US" dirty="0"/>
              <a:t> 图标进行查询后在弹出界面点击</a:t>
            </a:r>
            <a:r>
              <a:rPr lang="zh-CN" altLang="en-US" dirty="0">
                <a:solidFill>
                  <a:srgbClr val="FF0000"/>
                </a:solidFill>
              </a:rPr>
              <a:t>“选择”</a:t>
            </a:r>
            <a:r>
              <a:rPr lang="zh-CN" altLang="en-US" dirty="0"/>
              <a:t>按钮选择对应</a:t>
            </a:r>
            <a:r>
              <a:rPr lang="zh-CN" altLang="en-US" dirty="0" smtClean="0"/>
              <a:t>信息。</a:t>
            </a:r>
            <a:endParaRPr lang="en-US" altLang="zh-CN" dirty="0" smtClean="0"/>
          </a:p>
          <a:p>
            <a:r>
              <a:rPr lang="en-US" altLang="zh-CN" dirty="0" smtClean="0"/>
              <a:t>⑪</a:t>
            </a:r>
            <a:r>
              <a:rPr lang="zh-CN" altLang="en-US" b="1" dirty="0"/>
              <a:t>行政主管部门</a:t>
            </a:r>
            <a:r>
              <a:rPr lang="zh-CN" altLang="en-US" b="1" dirty="0" smtClean="0"/>
              <a:t>：</a:t>
            </a:r>
            <a:r>
              <a:rPr lang="zh-CN" altLang="en-US" dirty="0" smtClean="0"/>
              <a:t>企业申报</a:t>
            </a:r>
            <a:r>
              <a:rPr lang="zh-CN" altLang="en-US" dirty="0"/>
              <a:t>人员一般选择</a:t>
            </a:r>
            <a:r>
              <a:rPr lang="zh-CN" altLang="en-US" dirty="0">
                <a:solidFill>
                  <a:srgbClr val="FF0000"/>
                </a:solidFill>
              </a:rPr>
              <a:t>“无”</a:t>
            </a:r>
            <a:r>
              <a:rPr lang="zh-CN" altLang="en-US" dirty="0"/>
              <a:t>。事业单位人员请选择相应的行政主管</a:t>
            </a:r>
            <a:r>
              <a:rPr lang="zh-CN" altLang="en-US" dirty="0" smtClean="0"/>
              <a:t>部门（如下拉框没有也请选择</a:t>
            </a:r>
            <a:r>
              <a:rPr lang="zh-CN" altLang="en-US" dirty="0" smtClean="0">
                <a:solidFill>
                  <a:srgbClr val="FF0000"/>
                </a:solidFill>
              </a:rPr>
              <a:t>“无”</a:t>
            </a:r>
            <a:r>
              <a:rPr lang="zh-CN" altLang="en-US" dirty="0" smtClean="0"/>
              <a:t>）。</a:t>
            </a:r>
            <a:endParaRPr lang="en-US" altLang="zh-CN" b="1" dirty="0"/>
          </a:p>
        </p:txBody>
      </p:sp>
      <p:sp>
        <p:nvSpPr>
          <p:cNvPr id="4" name="矩形 3"/>
          <p:cNvSpPr/>
          <p:nvPr/>
        </p:nvSpPr>
        <p:spPr>
          <a:xfrm>
            <a:off x="1486694" y="5387663"/>
            <a:ext cx="9361040" cy="769441"/>
          </a:xfrm>
          <a:prstGeom prst="rect">
            <a:avLst/>
          </a:prstGeom>
        </p:spPr>
        <p:txBody>
          <a:bodyPr wrap="square">
            <a:spAutoFit/>
          </a:bodyPr>
          <a:lstStyle/>
          <a:p>
            <a:pPr indent="304800" algn="just">
              <a:lnSpc>
                <a:spcPct val="110000"/>
              </a:lnSpc>
              <a:spcAft>
                <a:spcPts val="0"/>
              </a:spcAft>
            </a:pPr>
            <a:r>
              <a:rPr lang="zh-CN" altLang="zh-CN" sz="2000" dirty="0">
                <a:latin typeface="Times New Roman" panose="02020603050405020304" pitchFamily="18" charset="0"/>
                <a:ea typeface="宋体" panose="02010600030101010101" pitchFamily="2" charset="-122"/>
              </a:rPr>
              <a:t>劳务派遣</a:t>
            </a:r>
            <a:r>
              <a:rPr lang="zh-CN" altLang="zh-CN" sz="2000" dirty="0" smtClean="0">
                <a:latin typeface="Times New Roman" panose="02020603050405020304" pitchFamily="18" charset="0"/>
                <a:ea typeface="宋体" panose="02010600030101010101" pitchFamily="2" charset="-122"/>
              </a:rPr>
              <a:t>人员应</a:t>
            </a:r>
            <a:r>
              <a:rPr lang="zh-CN" altLang="en-US" sz="2000" dirty="0" smtClean="0">
                <a:latin typeface="Times New Roman" panose="02020603050405020304" pitchFamily="18" charset="0"/>
                <a:ea typeface="宋体" panose="02010600030101010101" pitchFamily="2" charset="-122"/>
              </a:rPr>
              <a:t>在其他材料</a:t>
            </a:r>
            <a:r>
              <a:rPr lang="zh-CN" altLang="zh-CN" sz="2000" dirty="0" smtClean="0">
                <a:latin typeface="Times New Roman" panose="02020603050405020304" pitchFamily="18" charset="0"/>
                <a:ea typeface="宋体" panose="02010600030101010101" pitchFamily="2" charset="-122"/>
              </a:rPr>
              <a:t>提供</a:t>
            </a:r>
            <a:r>
              <a:rPr lang="zh-CN" altLang="zh-CN" sz="2000" dirty="0">
                <a:latin typeface="Times New Roman" panose="02020603050405020304" pitchFamily="18" charset="0"/>
                <a:ea typeface="宋体" panose="02010600030101010101" pitchFamily="2" charset="-122"/>
              </a:rPr>
              <a:t>实际工作单位与劳务公司签订的《服务协议》及本人与劳务公司签订的《劳务派遣合同》，</a:t>
            </a:r>
            <a:r>
              <a:rPr lang="zh-CN" altLang="zh-CN" sz="2000" dirty="0" smtClean="0">
                <a:latin typeface="Times New Roman" panose="02020603050405020304" pitchFamily="18" charset="0"/>
                <a:ea typeface="宋体" panose="02010600030101010101" pitchFamily="2" charset="-122"/>
              </a:rPr>
              <a:t>并</a:t>
            </a:r>
            <a:r>
              <a:rPr lang="zh-CN" altLang="en-US" sz="2000" dirty="0">
                <a:latin typeface="Times New Roman" panose="02020603050405020304" pitchFamily="18" charset="0"/>
                <a:ea typeface="宋体" panose="02010600030101010101" pitchFamily="2" charset="-122"/>
              </a:rPr>
              <a:t>以</a:t>
            </a:r>
            <a:r>
              <a:rPr lang="zh-CN" altLang="zh-CN" sz="2000" dirty="0" smtClean="0">
                <a:solidFill>
                  <a:srgbClr val="FF0000"/>
                </a:solidFill>
                <a:latin typeface="Times New Roman" panose="02020603050405020304" pitchFamily="18" charset="0"/>
                <a:ea typeface="宋体" panose="02010600030101010101" pitchFamily="2" charset="-122"/>
              </a:rPr>
              <a:t>社</a:t>
            </a:r>
            <a:r>
              <a:rPr lang="zh-CN" altLang="zh-CN" sz="2000" dirty="0">
                <a:solidFill>
                  <a:srgbClr val="FF0000"/>
                </a:solidFill>
                <a:latin typeface="Times New Roman" panose="02020603050405020304" pitchFamily="18" charset="0"/>
                <a:ea typeface="宋体" panose="02010600030101010101" pitchFamily="2" charset="-122"/>
              </a:rPr>
              <a:t>保缴费单位</a:t>
            </a:r>
            <a:r>
              <a:rPr lang="zh-CN" altLang="zh-CN" sz="2000" dirty="0">
                <a:latin typeface="Times New Roman" panose="02020603050405020304" pitchFamily="18" charset="0"/>
                <a:ea typeface="宋体" panose="02010600030101010101" pitchFamily="2" charset="-122"/>
              </a:rPr>
              <a:t>申报职称。</a:t>
            </a:r>
            <a:endParaRPr lang="zh-CN" altLang="zh-CN" sz="1400" dirty="0">
              <a:effectLst/>
              <a:latin typeface="Times New Roman" panose="02020603050405020304" pitchFamily="18" charset="0"/>
              <a:ea typeface="宋体" panose="02010600030101010101" pitchFamily="2" charset="-122"/>
            </a:endParaRPr>
          </a:p>
        </p:txBody>
      </p:sp>
      <p:sp>
        <p:nvSpPr>
          <p:cNvPr id="5" name="i$liḋe-Freeform: Shape 29"/>
          <p:cNvSpPr/>
          <p:nvPr/>
        </p:nvSpPr>
        <p:spPr bwMode="auto">
          <a:xfrm>
            <a:off x="1106243" y="5628547"/>
            <a:ext cx="201650" cy="295411"/>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anchor="ctr">
            <a:scene3d>
              <a:camera prst="orthographicFront"/>
              <a:lightRig rig="threePt" dir="t"/>
            </a:scene3d>
            <a:sp3d contourW="12700"/>
          </a:bodyPr>
          <a:lstStyle/>
          <a:p>
            <a:pPr algn="ctr" defTabSz="914400"/>
            <a:endParaRPr sz="1800">
              <a:solidFill>
                <a:prstClr val="black"/>
              </a:solidFill>
              <a:latin typeface="Arial" panose="020B0604020202020204"/>
              <a:ea typeface="微软雅黑" panose="020B0503020204020204" pitchFamily="34" charset="-122"/>
              <a:cs typeface="+mn-ea"/>
              <a:sym typeface="+mn-lt"/>
            </a:endParaRPr>
          </a:p>
        </p:txBody>
      </p:sp>
      <p:sp>
        <p:nvSpPr>
          <p:cNvPr id="6" name="i$liḋe-Circle: Hollow 31"/>
          <p:cNvSpPr/>
          <p:nvPr/>
        </p:nvSpPr>
        <p:spPr>
          <a:xfrm>
            <a:off x="899347" y="5456081"/>
            <a:ext cx="615444" cy="615443"/>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defTabSz="914400"/>
            <a:endParaRPr sz="1800">
              <a:solidFill>
                <a:prstClr val="white"/>
              </a:solidFill>
              <a:latin typeface="Arial" panose="020B0604020202020204"/>
              <a:ea typeface="微软雅黑" panose="020B0503020204020204" pitchFamily="34" charset="-122"/>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990750" y="1485578"/>
            <a:ext cx="8543925" cy="4572000"/>
          </a:xfrm>
          <a:prstGeom prst="rect">
            <a:avLst/>
          </a:prstGeom>
        </p:spPr>
      </p:pic>
      <p:sp>
        <p:nvSpPr>
          <p:cNvPr id="5" name="文本框 4"/>
          <p:cNvSpPr txBox="1"/>
          <p:nvPr/>
        </p:nvSpPr>
        <p:spPr>
          <a:xfrm>
            <a:off x="3963616" y="405458"/>
            <a:ext cx="4288353"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三、申报基本信息填写</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2678" y="909514"/>
            <a:ext cx="9793088" cy="3600986"/>
          </a:xfrm>
          <a:prstGeom prst="rect">
            <a:avLst/>
          </a:prstGeom>
          <a:noFill/>
        </p:spPr>
        <p:txBody>
          <a:bodyPr wrap="square" rtlCol="0">
            <a:spAutoFit/>
          </a:bodyPr>
          <a:lstStyle/>
          <a:p>
            <a:r>
              <a:rPr lang="zh-CN" altLang="en-US" dirty="0"/>
              <a:t>①</a:t>
            </a:r>
            <a:r>
              <a:rPr lang="zh-CN" altLang="en-US" b="1" dirty="0"/>
              <a:t>申报级别</a:t>
            </a:r>
            <a:r>
              <a:rPr lang="zh-CN" altLang="en-US" b="1" dirty="0" smtClean="0"/>
              <a:t>：</a:t>
            </a:r>
            <a:r>
              <a:rPr lang="zh-CN" altLang="en-US" dirty="0" smtClean="0"/>
              <a:t>请</a:t>
            </a:r>
            <a:r>
              <a:rPr lang="zh-CN" altLang="en-US" dirty="0"/>
              <a:t>按照实际需要申报的职称级别选择</a:t>
            </a:r>
            <a:r>
              <a:rPr lang="zh-CN" altLang="en-US" dirty="0" smtClean="0"/>
              <a:t>。</a:t>
            </a:r>
            <a:endParaRPr lang="en-US" altLang="zh-CN" dirty="0" smtClean="0"/>
          </a:p>
          <a:p>
            <a:r>
              <a:rPr lang="zh-CN" altLang="en-US" dirty="0" smtClean="0"/>
              <a:t>②</a:t>
            </a:r>
            <a:r>
              <a:rPr lang="zh-CN" altLang="en-US" b="1" dirty="0" smtClean="0"/>
              <a:t>申报</a:t>
            </a:r>
            <a:r>
              <a:rPr lang="zh-CN" altLang="en-US" b="1" dirty="0"/>
              <a:t>专业</a:t>
            </a:r>
            <a:r>
              <a:rPr lang="zh-CN" altLang="en-US" b="1" dirty="0" smtClean="0"/>
              <a:t>：</a:t>
            </a:r>
            <a:r>
              <a:rPr lang="zh-CN" altLang="en-US" dirty="0">
                <a:solidFill>
                  <a:srgbClr val="FF0000"/>
                </a:solidFill>
              </a:rPr>
              <a:t>申报</a:t>
            </a:r>
            <a:r>
              <a:rPr lang="zh-CN" altLang="en-US" dirty="0" smtClean="0">
                <a:solidFill>
                  <a:srgbClr val="FF0000"/>
                </a:solidFill>
              </a:rPr>
              <a:t>专业应与</a:t>
            </a:r>
            <a:r>
              <a:rPr lang="zh-CN" altLang="en-US" dirty="0">
                <a:solidFill>
                  <a:srgbClr val="FF0000"/>
                </a:solidFill>
              </a:rPr>
              <a:t>申报人</a:t>
            </a:r>
            <a:r>
              <a:rPr lang="zh-CN" altLang="en-US" dirty="0" smtClean="0">
                <a:solidFill>
                  <a:srgbClr val="FF0000"/>
                </a:solidFill>
              </a:rPr>
              <a:t>现从事专业保持一致，</a:t>
            </a:r>
            <a:r>
              <a:rPr lang="zh-CN" altLang="en-US" dirty="0" smtClean="0"/>
              <a:t>请</a:t>
            </a:r>
            <a:r>
              <a:rPr lang="zh-CN" altLang="en-US" dirty="0"/>
              <a:t>下拉选择专业的最后一级子节点（例：工程→建设工程 →工程设计→建筑设计）</a:t>
            </a:r>
            <a:r>
              <a:rPr lang="zh-CN" altLang="en-US" dirty="0" smtClean="0"/>
              <a:t>。</a:t>
            </a:r>
            <a:endParaRPr lang="en-US" altLang="zh-CN" dirty="0" smtClean="0"/>
          </a:p>
          <a:p>
            <a:r>
              <a:rPr lang="zh-CN" altLang="en-US" dirty="0"/>
              <a:t>③</a:t>
            </a:r>
            <a:r>
              <a:rPr lang="zh-CN" altLang="en-US" b="1" dirty="0"/>
              <a:t>申报资格名称：</a:t>
            </a:r>
            <a:r>
              <a:rPr lang="zh-CN" altLang="en-US" dirty="0"/>
              <a:t>无须</a:t>
            </a:r>
            <a:r>
              <a:rPr lang="zh-CN" altLang="en-US" dirty="0" smtClean="0"/>
              <a:t>填写，根据</a:t>
            </a:r>
            <a:r>
              <a:rPr lang="zh-CN" altLang="en-US" dirty="0"/>
              <a:t>申报级别和申报专业自动填充申报资格</a:t>
            </a:r>
            <a:r>
              <a:rPr lang="zh-CN" altLang="en-US" dirty="0" smtClean="0"/>
              <a:t>名称。</a:t>
            </a:r>
            <a:endParaRPr lang="en-US" altLang="zh-CN" dirty="0" smtClean="0"/>
          </a:p>
          <a:p>
            <a:r>
              <a:rPr lang="zh-CN" altLang="en-US" dirty="0"/>
              <a:t>④</a:t>
            </a:r>
            <a:r>
              <a:rPr lang="zh-CN" altLang="en-US" b="1" dirty="0"/>
              <a:t>申报评委会：</a:t>
            </a:r>
            <a:r>
              <a:rPr lang="zh-CN" altLang="en-US" dirty="0"/>
              <a:t>无须</a:t>
            </a:r>
            <a:r>
              <a:rPr lang="zh-CN" altLang="en-US" dirty="0" smtClean="0"/>
              <a:t>填写，根据</a:t>
            </a:r>
            <a:r>
              <a:rPr lang="zh-CN" altLang="en-US" dirty="0"/>
              <a:t>所属行政区划、申报级别、申报专业展示符合条件的评委 会供选择，如果提示</a:t>
            </a:r>
            <a:r>
              <a:rPr lang="zh-CN" altLang="en-US" dirty="0">
                <a:solidFill>
                  <a:srgbClr val="FF0000"/>
                </a:solidFill>
              </a:rPr>
              <a:t>“未查到相关的评委会，请确认选择的行政区划、级别、专业</a:t>
            </a:r>
            <a:r>
              <a:rPr lang="en-US" altLang="zh-CN" dirty="0">
                <a:solidFill>
                  <a:srgbClr val="FF0000"/>
                </a:solidFill>
              </a:rPr>
              <a:t>!” </a:t>
            </a:r>
            <a:r>
              <a:rPr lang="zh-CN" altLang="en-US" dirty="0"/>
              <a:t>请使用</a:t>
            </a:r>
            <a:r>
              <a:rPr lang="zh-CN" altLang="en-US" dirty="0">
                <a:solidFill>
                  <a:srgbClr val="FF0000"/>
                </a:solidFill>
              </a:rPr>
              <a:t>评委会信息查询</a:t>
            </a:r>
            <a:r>
              <a:rPr lang="zh-CN" altLang="en-US" dirty="0"/>
              <a:t>功能确认您所要申报地区的评委会是否开放申报中，未</a:t>
            </a:r>
            <a:r>
              <a:rPr lang="zh-CN" altLang="en-US" dirty="0" smtClean="0"/>
              <a:t>开放请</a:t>
            </a:r>
            <a:r>
              <a:rPr lang="zh-CN" altLang="en-US" dirty="0"/>
              <a:t>联系评委会咨询。 </a:t>
            </a:r>
            <a:endParaRPr lang="en-US" altLang="zh-CN" dirty="0" smtClean="0"/>
          </a:p>
          <a:p>
            <a:r>
              <a:rPr lang="zh-CN" altLang="en-US" dirty="0"/>
              <a:t>⑤</a:t>
            </a:r>
            <a:r>
              <a:rPr lang="zh-CN" altLang="en-US" b="1" dirty="0"/>
              <a:t>申报类型：</a:t>
            </a:r>
            <a:r>
              <a:rPr lang="zh-CN" altLang="en-US" dirty="0"/>
              <a:t>选择正常申报或破格申报。选择破格申报</a:t>
            </a:r>
            <a:r>
              <a:rPr lang="zh-CN" altLang="en-US" dirty="0" smtClean="0"/>
              <a:t>需要在</a:t>
            </a:r>
            <a:r>
              <a:rPr lang="zh-CN" altLang="en-US" dirty="0" smtClean="0">
                <a:solidFill>
                  <a:srgbClr val="FF0000"/>
                </a:solidFill>
              </a:rPr>
              <a:t>破格申报材料</a:t>
            </a:r>
            <a:r>
              <a:rPr lang="zh-CN" altLang="en-US" dirty="0" smtClean="0"/>
              <a:t>上</a:t>
            </a:r>
            <a:r>
              <a:rPr lang="zh-CN" altLang="en-US" dirty="0"/>
              <a:t>传对应</a:t>
            </a:r>
            <a:r>
              <a:rPr lang="zh-CN" altLang="en-US" dirty="0" smtClean="0"/>
              <a:t>的材料。</a:t>
            </a:r>
            <a:endParaRPr lang="en-US" altLang="zh-CN" dirty="0" smtClean="0"/>
          </a:p>
          <a:p>
            <a:r>
              <a:rPr lang="zh-CN" altLang="en-US" dirty="0"/>
              <a:t>⑥</a:t>
            </a:r>
            <a:r>
              <a:rPr lang="zh-CN" altLang="en-US" b="1" dirty="0"/>
              <a:t>申报点名称、申报点地址、固定电话、电子邮箱：</a:t>
            </a:r>
            <a:r>
              <a:rPr lang="zh-CN" altLang="en-US" dirty="0"/>
              <a:t>无须填写，选择评委会后自动填充 相应信息。</a:t>
            </a:r>
            <a:endParaRPr lang="zh-CN" altLang="en-US" dirty="0"/>
          </a:p>
        </p:txBody>
      </p:sp>
      <p:sp>
        <p:nvSpPr>
          <p:cNvPr id="4" name="矩形 3"/>
          <p:cNvSpPr/>
          <p:nvPr/>
        </p:nvSpPr>
        <p:spPr>
          <a:xfrm>
            <a:off x="3245138" y="4659957"/>
            <a:ext cx="6092825" cy="677108"/>
          </a:xfrm>
          <a:prstGeom prst="rect">
            <a:avLst/>
          </a:prstGeom>
        </p:spPr>
        <p:txBody>
          <a:bodyPr>
            <a:spAutoFit/>
          </a:bodyPr>
          <a:lstStyle/>
          <a:p>
            <a:r>
              <a:rPr lang="zh-CN" altLang="en-US" dirty="0"/>
              <a:t>基本信息填写完成后点击暂存，进入下一阶段信息的</a:t>
            </a:r>
            <a:r>
              <a:rPr lang="zh-CN" altLang="en-US" dirty="0" smtClean="0"/>
              <a:t>填写和</a:t>
            </a:r>
            <a:r>
              <a:rPr lang="zh-CN" altLang="en-US" dirty="0"/>
              <a:t>材料的上传。 </a:t>
            </a:r>
            <a:endParaRPr lang="zh-CN" altLang="en-US" dirty="0"/>
          </a:p>
        </p:txBody>
      </p:sp>
      <p:sp>
        <p:nvSpPr>
          <p:cNvPr id="6" name="i$liḋe-Freeform: Shape 29"/>
          <p:cNvSpPr/>
          <p:nvPr/>
        </p:nvSpPr>
        <p:spPr bwMode="auto">
          <a:xfrm>
            <a:off x="2629694" y="4894088"/>
            <a:ext cx="201650" cy="295411"/>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anchor="ctr">
            <a:scene3d>
              <a:camera prst="orthographicFront"/>
              <a:lightRig rig="threePt" dir="t"/>
            </a:scene3d>
            <a:sp3d contourW="12700"/>
          </a:bodyPr>
          <a:lstStyle/>
          <a:p>
            <a:pPr algn="ctr" defTabSz="914400"/>
            <a:endParaRPr sz="1800">
              <a:solidFill>
                <a:prstClr val="black"/>
              </a:solidFill>
              <a:latin typeface="Arial" panose="020B0604020202020204"/>
              <a:ea typeface="微软雅黑" panose="020B0503020204020204" pitchFamily="34" charset="-122"/>
              <a:cs typeface="+mn-ea"/>
              <a:sym typeface="+mn-lt"/>
            </a:endParaRPr>
          </a:p>
        </p:txBody>
      </p:sp>
      <p:sp>
        <p:nvSpPr>
          <p:cNvPr id="7" name="i$liḋe-Circle: Hollow 31"/>
          <p:cNvSpPr/>
          <p:nvPr/>
        </p:nvSpPr>
        <p:spPr>
          <a:xfrm>
            <a:off x="2422798" y="4721622"/>
            <a:ext cx="615444" cy="615443"/>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defTabSz="914400"/>
            <a:endParaRPr sz="1800">
              <a:solidFill>
                <a:prstClr val="white"/>
              </a:solidFill>
              <a:latin typeface="Arial" panose="020B0604020202020204"/>
              <a:ea typeface="微软雅黑" panose="020B0503020204020204" pitchFamily="34" charset="-122"/>
              <a:cs typeface="+mn-ea"/>
              <a:sym typeface="+mn-lt"/>
            </a:endParaRPr>
          </a:p>
        </p:txBody>
      </p:sp>
      <p:pic>
        <p:nvPicPr>
          <p:cNvPr id="8" name="图片 7"/>
          <p:cNvPicPr>
            <a:picLocks noChangeAspect="1"/>
          </p:cNvPicPr>
          <p:nvPr/>
        </p:nvPicPr>
        <p:blipFill>
          <a:blip r:embed="rId1"/>
          <a:stretch>
            <a:fillRect/>
          </a:stretch>
        </p:blipFill>
        <p:spPr>
          <a:xfrm>
            <a:off x="3265779" y="5486522"/>
            <a:ext cx="5153025" cy="100012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73985" y="405458"/>
            <a:ext cx="346761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四、学历学位信息</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pic>
        <p:nvPicPr>
          <p:cNvPr id="6" name="图片 5"/>
          <p:cNvPicPr>
            <a:picLocks noChangeAspect="1"/>
          </p:cNvPicPr>
          <p:nvPr/>
        </p:nvPicPr>
        <p:blipFill>
          <a:blip r:embed="rId1"/>
          <a:stretch>
            <a:fillRect/>
          </a:stretch>
        </p:blipFill>
        <p:spPr>
          <a:xfrm>
            <a:off x="309093" y="3285778"/>
            <a:ext cx="11881320" cy="2654497"/>
          </a:xfrm>
          <a:prstGeom prst="rect">
            <a:avLst/>
          </a:prstGeom>
        </p:spPr>
      </p:pic>
      <p:sp>
        <p:nvSpPr>
          <p:cNvPr id="7" name="矩形 6"/>
          <p:cNvSpPr/>
          <p:nvPr/>
        </p:nvSpPr>
        <p:spPr>
          <a:xfrm>
            <a:off x="1486694" y="1269554"/>
            <a:ext cx="9577064" cy="1554272"/>
          </a:xfrm>
          <a:prstGeom prst="rect">
            <a:avLst/>
          </a:prstGeom>
        </p:spPr>
        <p:txBody>
          <a:bodyPr wrap="square">
            <a:spAutoFit/>
          </a:bodyPr>
          <a:lstStyle/>
          <a:p>
            <a:pPr marL="457200" indent="-457200">
              <a:buAutoNum type="arabicPeriod"/>
            </a:pPr>
            <a:r>
              <a:rPr lang="zh-CN" altLang="en-US" dirty="0" smtClean="0"/>
              <a:t>点击</a:t>
            </a:r>
            <a:r>
              <a:rPr lang="zh-CN" altLang="en-US" dirty="0" smtClean="0">
                <a:solidFill>
                  <a:srgbClr val="FF0000"/>
                </a:solidFill>
              </a:rPr>
              <a:t>自动获取</a:t>
            </a:r>
            <a:r>
              <a:rPr lang="zh-CN" altLang="en-US" dirty="0" smtClean="0"/>
              <a:t>，系统一般可自动</a:t>
            </a:r>
            <a:r>
              <a:rPr lang="zh-CN" altLang="en-US" dirty="0"/>
              <a:t>获取</a:t>
            </a:r>
            <a:r>
              <a:rPr lang="zh-CN" altLang="en-US" dirty="0" smtClean="0"/>
              <a:t>教育部全日制学历</a:t>
            </a:r>
            <a:r>
              <a:rPr lang="zh-CN" altLang="en-US" dirty="0"/>
              <a:t>（学位）信息； </a:t>
            </a:r>
            <a:endParaRPr lang="en-US" altLang="zh-CN" dirty="0" smtClean="0"/>
          </a:p>
          <a:p>
            <a:pPr marL="457200" indent="-457200">
              <a:buAutoNum type="arabicPeriod"/>
            </a:pPr>
            <a:r>
              <a:rPr lang="zh-CN" altLang="en-US" dirty="0" smtClean="0"/>
              <a:t>如系统未获取到相关学历，需手动点击</a:t>
            </a:r>
            <a:r>
              <a:rPr lang="zh-CN" altLang="en-US" dirty="0" smtClean="0">
                <a:solidFill>
                  <a:srgbClr val="FF0000"/>
                </a:solidFill>
              </a:rPr>
              <a:t>添加</a:t>
            </a:r>
            <a:r>
              <a:rPr lang="zh-CN" altLang="en-US" dirty="0" smtClean="0"/>
              <a:t>，提供</a:t>
            </a:r>
            <a:r>
              <a:rPr lang="zh-CN" altLang="en-US" dirty="0"/>
              <a:t>学历（学位）信息</a:t>
            </a:r>
            <a:r>
              <a:rPr lang="zh-CN" altLang="en-US" dirty="0" smtClean="0"/>
              <a:t>的学信网电子</a:t>
            </a:r>
            <a:r>
              <a:rPr lang="zh-CN" altLang="en-US" dirty="0"/>
              <a:t>注册备案表或学历（学位）认证报告； </a:t>
            </a:r>
            <a:endParaRPr lang="en-US" altLang="zh-CN" dirty="0" smtClean="0"/>
          </a:p>
          <a:p>
            <a:pPr marL="457200" indent="-457200">
              <a:buAutoNum type="arabicPeriod"/>
            </a:pPr>
            <a:r>
              <a:rPr lang="zh-CN" altLang="en-US" dirty="0" smtClean="0"/>
              <a:t>党校</a:t>
            </a:r>
            <a:r>
              <a:rPr lang="zh-CN" altLang="en-US" dirty="0"/>
              <a:t>、部队院校和技工</a:t>
            </a:r>
            <a:r>
              <a:rPr lang="zh-CN" altLang="en-US" dirty="0" smtClean="0"/>
              <a:t>院校等</a:t>
            </a:r>
            <a:r>
              <a:rPr lang="zh-CN" altLang="en-US" dirty="0"/>
              <a:t>无法提供学历（学位）</a:t>
            </a:r>
            <a:r>
              <a:rPr lang="zh-CN" altLang="en-US" dirty="0" smtClean="0"/>
              <a:t>认证</a:t>
            </a:r>
            <a:r>
              <a:rPr lang="zh-CN" altLang="en-US" dirty="0"/>
              <a:t>报告的，须提供毕业生登记表等相关证明材料。</a:t>
            </a:r>
            <a:endParaRPr lang="zh-CN" altLang="en-US" dirty="0"/>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142879" y="405458"/>
            <a:ext cx="5929828"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五、</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专业技术资格（职业资格）</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pic>
        <p:nvPicPr>
          <p:cNvPr id="2" name="图片 1"/>
          <p:cNvPicPr>
            <a:picLocks noChangeAspect="1"/>
          </p:cNvPicPr>
          <p:nvPr/>
        </p:nvPicPr>
        <p:blipFill>
          <a:blip r:embed="rId1"/>
          <a:stretch>
            <a:fillRect/>
          </a:stretch>
        </p:blipFill>
        <p:spPr>
          <a:xfrm>
            <a:off x="1236042" y="2709714"/>
            <a:ext cx="9790336" cy="3584238"/>
          </a:xfrm>
          <a:prstGeom prst="rect">
            <a:avLst/>
          </a:prstGeom>
        </p:spPr>
      </p:pic>
      <p:sp>
        <p:nvSpPr>
          <p:cNvPr id="3" name="矩形 2"/>
          <p:cNvSpPr/>
          <p:nvPr/>
        </p:nvSpPr>
        <p:spPr>
          <a:xfrm>
            <a:off x="1558702" y="1077747"/>
            <a:ext cx="9145016" cy="1261884"/>
          </a:xfrm>
          <a:prstGeom prst="rect">
            <a:avLst/>
          </a:prstGeom>
        </p:spPr>
        <p:txBody>
          <a:bodyPr wrap="square">
            <a:spAutoFit/>
          </a:bodyPr>
          <a:lstStyle/>
          <a:p>
            <a:r>
              <a:rPr lang="zh-CN" altLang="en-US" dirty="0" smtClean="0"/>
              <a:t>①系统自动获取申报人已收录的专业技术资格（现职称），如未获取到，请点击“</a:t>
            </a:r>
            <a:r>
              <a:rPr lang="zh-CN" altLang="en-US" dirty="0" smtClean="0">
                <a:solidFill>
                  <a:srgbClr val="FF0000"/>
                </a:solidFill>
              </a:rPr>
              <a:t>添加”</a:t>
            </a:r>
            <a:r>
              <a:rPr lang="zh-CN" altLang="en-US" dirty="0" smtClean="0"/>
              <a:t>，填写相关信息。</a:t>
            </a:r>
            <a:endParaRPr lang="en-US" altLang="zh-CN" dirty="0" smtClean="0"/>
          </a:p>
          <a:p>
            <a:r>
              <a:rPr lang="zh-CN" altLang="en-US" dirty="0" smtClean="0"/>
              <a:t>②按实际情况添加行业</a:t>
            </a:r>
            <a:r>
              <a:rPr lang="zh-CN" altLang="en-US" dirty="0"/>
              <a:t>准入资格、职业资格情况</a:t>
            </a:r>
            <a:r>
              <a:rPr lang="zh-CN" altLang="en-US" dirty="0" smtClean="0"/>
              <a:t>和职业</a:t>
            </a:r>
            <a:r>
              <a:rPr lang="zh-CN" altLang="en-US" dirty="0"/>
              <a:t>技能</a:t>
            </a:r>
            <a:r>
              <a:rPr lang="zh-CN" altLang="en-US" dirty="0" smtClean="0"/>
              <a:t>等级。</a:t>
            </a:r>
            <a:r>
              <a:rPr lang="zh-CN" altLang="en-US" dirty="0" smtClean="0">
                <a:solidFill>
                  <a:srgbClr val="FF0000"/>
                </a:solidFill>
              </a:rPr>
              <a:t>（</a:t>
            </a:r>
            <a:r>
              <a:rPr lang="zh-CN" altLang="en-US" dirty="0">
                <a:solidFill>
                  <a:srgbClr val="FF0000"/>
                </a:solidFill>
              </a:rPr>
              <a:t>所从事专业技术岗位国家有执业资格准入要求的</a:t>
            </a:r>
            <a:r>
              <a:rPr lang="zh-CN" altLang="en-US" dirty="0" smtClean="0">
                <a:solidFill>
                  <a:srgbClr val="FF0000"/>
                </a:solidFill>
              </a:rPr>
              <a:t>，须</a:t>
            </a:r>
            <a:r>
              <a:rPr lang="zh-CN" altLang="en-US" dirty="0">
                <a:solidFill>
                  <a:srgbClr val="FF0000"/>
                </a:solidFill>
              </a:rPr>
              <a:t>取得相应的执业</a:t>
            </a:r>
            <a:r>
              <a:rPr lang="zh-CN" altLang="en-US" dirty="0" smtClean="0">
                <a:solidFill>
                  <a:srgbClr val="FF0000"/>
                </a:solidFill>
              </a:rPr>
              <a:t>资格并添加到此处）</a:t>
            </a:r>
            <a:endParaRPr lang="zh-CN" altLang="en-US" dirty="0">
              <a:solidFill>
                <a:srgbClr val="FF0000"/>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34966" y="223285"/>
            <a:ext cx="4288353" cy="1569660"/>
          </a:xfrm>
          <a:prstGeom prst="rect">
            <a:avLst/>
          </a:prstGeom>
          <a:noFill/>
        </p:spPr>
        <p:txBody>
          <a:bodyPr wrap="none" rtlCol="0">
            <a:spAutoFit/>
            <a:scene3d>
              <a:camera prst="orthographicFront"/>
              <a:lightRig rig="threePt" dir="t"/>
            </a:scene3d>
            <a:sp3d contourW="12700"/>
          </a:bodyPr>
          <a:lstStyle/>
          <a:p>
            <a:pP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六、</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参加学术团体情况</a:t>
            </a:r>
            <a:endParaRPr lang="en-US" altLang="zh-CN" sz="3200" b="1" dirty="0">
              <a:solidFill>
                <a:prstClr val="black">
                  <a:lumMod val="75000"/>
                  <a:lumOff val="25000"/>
                </a:prstClr>
              </a:solidFill>
              <a:latin typeface="Arial" panose="020B0604020202020204"/>
              <a:ea typeface="微软雅黑" panose="020B0503020204020204" pitchFamily="34" charset="-122"/>
              <a:cs typeface="+mn-ea"/>
            </a:endParaRPr>
          </a:p>
          <a:p>
            <a:pP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七、</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社会兼职情况</a:t>
            </a:r>
            <a:endParaRPr lang="en-US" altLang="zh-CN" sz="3200" b="1" dirty="0">
              <a:solidFill>
                <a:prstClr val="black">
                  <a:lumMod val="75000"/>
                  <a:lumOff val="25000"/>
                </a:prstClr>
              </a:solidFill>
              <a:latin typeface="Arial" panose="020B0604020202020204"/>
              <a:ea typeface="微软雅黑" panose="020B0503020204020204" pitchFamily="34" charset="-122"/>
              <a:cs typeface="+mn-ea"/>
            </a:endParaRPr>
          </a:p>
          <a:p>
            <a:pPr defTabSz="914400"/>
            <a:r>
              <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rPr>
              <a:t>八、</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奖惩情况</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3" name="矩形 2"/>
          <p:cNvSpPr/>
          <p:nvPr/>
        </p:nvSpPr>
        <p:spPr>
          <a:xfrm>
            <a:off x="1702718" y="1792945"/>
            <a:ext cx="9793088" cy="1261884"/>
          </a:xfrm>
          <a:prstGeom prst="rect">
            <a:avLst/>
          </a:prstGeom>
        </p:spPr>
        <p:txBody>
          <a:bodyPr wrap="square">
            <a:spAutoFit/>
          </a:bodyPr>
          <a:lstStyle/>
          <a:p>
            <a:r>
              <a:rPr lang="zh-CN" altLang="en-US" dirty="0"/>
              <a:t>按实际情况</a:t>
            </a:r>
            <a:r>
              <a:rPr lang="zh-CN" altLang="en-US" dirty="0" smtClean="0"/>
              <a:t>填写，</a:t>
            </a:r>
            <a:r>
              <a:rPr lang="zh-CN" altLang="en-US" dirty="0" smtClean="0">
                <a:solidFill>
                  <a:srgbClr val="FF0000"/>
                </a:solidFill>
              </a:rPr>
              <a:t>非必填项。</a:t>
            </a:r>
            <a:endParaRPr lang="en-US" altLang="zh-CN" dirty="0" smtClean="0">
              <a:solidFill>
                <a:srgbClr val="FF0000"/>
              </a:solidFill>
            </a:endParaRPr>
          </a:p>
          <a:p>
            <a:r>
              <a:rPr lang="zh-CN" altLang="en-US" dirty="0" smtClean="0"/>
              <a:t>如需上传奖惩情况，申报</a:t>
            </a:r>
            <a:r>
              <a:rPr lang="zh-CN" altLang="en-US" dirty="0"/>
              <a:t>人</a:t>
            </a:r>
            <a:r>
              <a:rPr lang="zh-CN" altLang="en-US" dirty="0" smtClean="0"/>
              <a:t>点击</a:t>
            </a:r>
            <a:r>
              <a:rPr lang="zh-CN" altLang="en-US" dirty="0" smtClean="0">
                <a:solidFill>
                  <a:srgbClr val="FF0000"/>
                </a:solidFill>
              </a:rPr>
              <a:t>“添加”</a:t>
            </a:r>
            <a:r>
              <a:rPr lang="zh-CN" altLang="en-US" dirty="0"/>
              <a:t>按钮后录入奖励类型、奖励名称、获奖时间、</a:t>
            </a:r>
            <a:r>
              <a:rPr lang="zh-CN" altLang="en-US" dirty="0" smtClean="0"/>
              <a:t>授予部门</a:t>
            </a:r>
            <a:r>
              <a:rPr lang="zh-CN" altLang="en-US" dirty="0"/>
              <a:t>、奖励等级</a:t>
            </a:r>
            <a:r>
              <a:rPr lang="zh-CN" altLang="en-US" dirty="0" smtClean="0"/>
              <a:t>后，点击</a:t>
            </a:r>
            <a:r>
              <a:rPr lang="zh-CN" altLang="en-US" dirty="0" smtClean="0">
                <a:solidFill>
                  <a:srgbClr val="FF0000"/>
                </a:solidFill>
              </a:rPr>
              <a:t>“保存”</a:t>
            </a:r>
            <a:r>
              <a:rPr lang="zh-CN" altLang="en-US" dirty="0" smtClean="0"/>
              <a:t>按钮，点击 </a:t>
            </a:r>
            <a:r>
              <a:rPr lang="zh-CN" altLang="en-US" dirty="0" smtClean="0">
                <a:solidFill>
                  <a:srgbClr val="FF0000"/>
                </a:solidFill>
              </a:rPr>
              <a:t>“材料上传”</a:t>
            </a:r>
            <a:r>
              <a:rPr lang="zh-CN" altLang="en-US" dirty="0"/>
              <a:t>上传对应的佐证材料（</a:t>
            </a:r>
            <a:r>
              <a:rPr lang="zh-CN" altLang="en-US" dirty="0" smtClean="0"/>
              <a:t>只支持 </a:t>
            </a:r>
            <a:r>
              <a:rPr lang="en-US" altLang="zh-CN" dirty="0"/>
              <a:t>PDF </a:t>
            </a:r>
            <a:r>
              <a:rPr lang="zh-CN" altLang="en-US" dirty="0"/>
              <a:t>文件，大小建议不超过 </a:t>
            </a:r>
            <a:r>
              <a:rPr lang="en-US" altLang="zh-CN" dirty="0"/>
              <a:t>20M</a:t>
            </a:r>
            <a:r>
              <a:rPr lang="zh-CN" altLang="en-US" dirty="0"/>
              <a:t>）。 </a:t>
            </a:r>
            <a:endParaRPr lang="zh-CN" altLang="en-US" dirty="0">
              <a:solidFill>
                <a:srgbClr val="FF0000"/>
              </a:solidFill>
            </a:endParaRPr>
          </a:p>
        </p:txBody>
      </p:sp>
      <p:pic>
        <p:nvPicPr>
          <p:cNvPr id="2" name="图片 1"/>
          <p:cNvPicPr>
            <a:picLocks noChangeAspect="1"/>
          </p:cNvPicPr>
          <p:nvPr/>
        </p:nvPicPr>
        <p:blipFill>
          <a:blip r:embed="rId1"/>
          <a:stretch>
            <a:fillRect/>
          </a:stretch>
        </p:blipFill>
        <p:spPr>
          <a:xfrm>
            <a:off x="838622" y="3141762"/>
            <a:ext cx="11189355" cy="2645271"/>
          </a:xfrm>
          <a:prstGeom prst="rect">
            <a:avLst/>
          </a:prstGeom>
        </p:spPr>
      </p:pic>
      <p:sp>
        <p:nvSpPr>
          <p:cNvPr id="4" name="矩形 3"/>
          <p:cNvSpPr/>
          <p:nvPr/>
        </p:nvSpPr>
        <p:spPr>
          <a:xfrm>
            <a:off x="3904401" y="5873966"/>
            <a:ext cx="6340197" cy="400110"/>
          </a:xfrm>
          <a:prstGeom prst="rect">
            <a:avLst/>
          </a:prstGeom>
        </p:spPr>
        <p:txBody>
          <a:bodyPr wrap="none">
            <a:spAutoFit/>
          </a:bodyPr>
          <a:lstStyle/>
          <a:p>
            <a:r>
              <a:rPr lang="zh-CN" altLang="en-US" sz="2000" dirty="0">
                <a:solidFill>
                  <a:srgbClr val="000000"/>
                </a:solidFill>
                <a:latin typeface="QVBYYM+FZFSK--GBK1-0"/>
              </a:rPr>
              <a:t>凡提交的获奖成果</a:t>
            </a:r>
            <a:r>
              <a:rPr lang="zh-CN" altLang="en-US" sz="2000" dirty="0" smtClean="0">
                <a:solidFill>
                  <a:srgbClr val="000000"/>
                </a:solidFill>
                <a:latin typeface="QVBYYM+FZFSK--GBK1-0"/>
              </a:rPr>
              <a:t>应在</a:t>
            </a:r>
            <a:r>
              <a:rPr lang="zh-CN" altLang="en-US" sz="2000" dirty="0" smtClean="0">
                <a:solidFill>
                  <a:srgbClr val="FF0000"/>
                </a:solidFill>
                <a:latin typeface="QVBYYM+FZFSK--GBK1-0"/>
              </a:rPr>
              <a:t>工作业绩</a:t>
            </a:r>
            <a:r>
              <a:rPr lang="zh-CN" altLang="en-US" sz="2000" dirty="0" smtClean="0">
                <a:solidFill>
                  <a:srgbClr val="000000"/>
                </a:solidFill>
                <a:latin typeface="QVBYYM+FZFSK--GBK1-0"/>
              </a:rPr>
              <a:t>提交</a:t>
            </a:r>
            <a:r>
              <a:rPr lang="zh-CN" altLang="en-US" sz="2000" dirty="0">
                <a:solidFill>
                  <a:srgbClr val="000000"/>
                </a:solidFill>
                <a:latin typeface="QVBYYM+FZFSK--GBK1-0"/>
              </a:rPr>
              <a:t>相应专题证明材料</a:t>
            </a:r>
            <a:endParaRPr lang="zh-CN" altLang="en-US" sz="2000" dirty="0">
              <a:solidFill>
                <a:srgbClr val="000000"/>
              </a:solidFill>
              <a:latin typeface="QVBYYM+FZFSK--GBK1-0"/>
            </a:endParaRPr>
          </a:p>
        </p:txBody>
      </p:sp>
      <p:sp>
        <p:nvSpPr>
          <p:cNvPr id="6" name="i$liḋe-Freeform: Shape 29"/>
          <p:cNvSpPr/>
          <p:nvPr/>
        </p:nvSpPr>
        <p:spPr bwMode="auto">
          <a:xfrm>
            <a:off x="3349774" y="5959499"/>
            <a:ext cx="201650" cy="295411"/>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anchor="ctr">
            <a:scene3d>
              <a:camera prst="orthographicFront"/>
              <a:lightRig rig="threePt" dir="t"/>
            </a:scene3d>
            <a:sp3d contourW="12700"/>
          </a:bodyPr>
          <a:lstStyle/>
          <a:p>
            <a:pPr algn="ctr" defTabSz="914400"/>
            <a:endParaRPr sz="1800">
              <a:solidFill>
                <a:prstClr val="black"/>
              </a:solidFill>
              <a:latin typeface="Arial" panose="020B0604020202020204"/>
              <a:ea typeface="微软雅黑" panose="020B0503020204020204" pitchFamily="34" charset="-122"/>
              <a:cs typeface="+mn-ea"/>
              <a:sym typeface="+mn-lt"/>
            </a:endParaRPr>
          </a:p>
        </p:txBody>
      </p:sp>
      <p:sp>
        <p:nvSpPr>
          <p:cNvPr id="7" name="i$liḋe-Circle: Hollow 31"/>
          <p:cNvSpPr/>
          <p:nvPr/>
        </p:nvSpPr>
        <p:spPr>
          <a:xfrm>
            <a:off x="3142878" y="5787033"/>
            <a:ext cx="615444" cy="615443"/>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defTabSz="914400"/>
            <a:endParaRPr sz="1800">
              <a:solidFill>
                <a:prstClr val="white"/>
              </a:solidFill>
              <a:latin typeface="Arial" panose="020B0604020202020204"/>
              <a:ea typeface="微软雅黑" panose="020B0503020204020204" pitchFamily="34" charset="-122"/>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784353" y="405458"/>
            <a:ext cx="2646879"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九、工作经历</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pic>
        <p:nvPicPr>
          <p:cNvPr id="2" name="图片 1"/>
          <p:cNvPicPr>
            <a:picLocks noChangeAspect="1"/>
          </p:cNvPicPr>
          <p:nvPr/>
        </p:nvPicPr>
        <p:blipFill>
          <a:blip r:embed="rId1"/>
          <a:stretch>
            <a:fillRect/>
          </a:stretch>
        </p:blipFill>
        <p:spPr>
          <a:xfrm>
            <a:off x="149753" y="2217096"/>
            <a:ext cx="11916078" cy="4007718"/>
          </a:xfrm>
          <a:prstGeom prst="rect">
            <a:avLst/>
          </a:prstGeom>
        </p:spPr>
      </p:pic>
      <p:sp>
        <p:nvSpPr>
          <p:cNvPr id="4" name="矩形 3"/>
          <p:cNvSpPr/>
          <p:nvPr/>
        </p:nvSpPr>
        <p:spPr>
          <a:xfrm>
            <a:off x="1558702" y="1273376"/>
            <a:ext cx="9793088" cy="677108"/>
          </a:xfrm>
          <a:prstGeom prst="rect">
            <a:avLst/>
          </a:prstGeom>
        </p:spPr>
        <p:txBody>
          <a:bodyPr wrap="square">
            <a:spAutoFit/>
          </a:bodyPr>
          <a:lstStyle/>
          <a:p>
            <a:r>
              <a:rPr lang="zh-CN" altLang="en-US" dirty="0"/>
              <a:t>按实际情况</a:t>
            </a:r>
            <a:r>
              <a:rPr lang="zh-CN" altLang="en-US" dirty="0" smtClean="0"/>
              <a:t>填写</a:t>
            </a:r>
            <a:endParaRPr lang="en-US" altLang="zh-CN" dirty="0" smtClean="0"/>
          </a:p>
          <a:p>
            <a:r>
              <a:rPr lang="zh-CN" altLang="en-US" dirty="0" smtClean="0">
                <a:solidFill>
                  <a:srgbClr val="FF0000"/>
                </a:solidFill>
              </a:rPr>
              <a:t>（工作</a:t>
            </a:r>
            <a:r>
              <a:rPr lang="zh-CN" altLang="en-US" dirty="0">
                <a:solidFill>
                  <a:srgbClr val="FF0000"/>
                </a:solidFill>
              </a:rPr>
              <a:t>经历与社保</a:t>
            </a:r>
            <a:r>
              <a:rPr lang="zh-CN" altLang="en-US" dirty="0" smtClean="0">
                <a:solidFill>
                  <a:srgbClr val="FF0000"/>
                </a:solidFill>
              </a:rPr>
              <a:t>信息不一致的需要</a:t>
            </a:r>
            <a:r>
              <a:rPr lang="zh-CN" altLang="en-US" dirty="0">
                <a:solidFill>
                  <a:srgbClr val="FF0000"/>
                </a:solidFill>
              </a:rPr>
              <a:t>上传佐证</a:t>
            </a:r>
            <a:r>
              <a:rPr lang="zh-CN" altLang="en-US" dirty="0" smtClean="0">
                <a:solidFill>
                  <a:srgbClr val="FF0000"/>
                </a:solidFill>
              </a:rPr>
              <a:t>材料）</a:t>
            </a:r>
            <a:endParaRPr lang="zh-CN" altLang="en-US" dirty="0">
              <a:solidFill>
                <a:srgbClr val="FF0000"/>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373984" y="405458"/>
            <a:ext cx="346761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继续教育情况</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334645" y="989965"/>
            <a:ext cx="11343640" cy="2732405"/>
          </a:xfrm>
          <a:prstGeom prst="rect">
            <a:avLst/>
          </a:prstGeom>
        </p:spPr>
        <p:txBody>
          <a:bodyPr wrap="square">
            <a:noAutofit/>
          </a:bodyPr>
          <a:lstStyle/>
          <a:p>
            <a:r>
              <a:rPr lang="zh-CN" altLang="zh-CN" dirty="0"/>
              <a:t>申报工程师需提供取得助理工程师以来至少</a:t>
            </a:r>
            <a:r>
              <a:rPr lang="en-US" altLang="zh-CN" dirty="0"/>
              <a:t>4</a:t>
            </a:r>
            <a:r>
              <a:rPr lang="zh-CN" altLang="zh-CN" dirty="0"/>
              <a:t>年、每年</a:t>
            </a:r>
            <a:r>
              <a:rPr lang="en-US" altLang="zh-CN" dirty="0"/>
              <a:t>14</a:t>
            </a:r>
            <a:r>
              <a:rPr lang="zh-CN" altLang="zh-CN" dirty="0"/>
              <a:t>学时的公共科目培训证明。</a:t>
            </a:r>
            <a:endParaRPr lang="zh-CN" altLang="zh-CN" dirty="0"/>
          </a:p>
          <a:p>
            <a:r>
              <a:rPr lang="zh-CN" altLang="zh-CN" dirty="0"/>
              <a:t>申报高级工程师需提供取得工程师以来至少</a:t>
            </a:r>
            <a:r>
              <a:rPr lang="en-US" altLang="zh-CN" dirty="0"/>
              <a:t>4</a:t>
            </a:r>
            <a:r>
              <a:rPr lang="zh-CN" altLang="zh-CN" dirty="0"/>
              <a:t>年、每年</a:t>
            </a:r>
            <a:r>
              <a:rPr lang="en-US" altLang="zh-CN" dirty="0"/>
              <a:t>24</a:t>
            </a:r>
            <a:r>
              <a:rPr lang="zh-CN" altLang="zh-CN" dirty="0"/>
              <a:t>学时的公共科目培训证明。专技人员可自行选择《</a:t>
            </a:r>
            <a:r>
              <a:rPr lang="en-US" altLang="zh-CN" dirty="0" smtClean="0"/>
              <a:t>2023</a:t>
            </a:r>
            <a:r>
              <a:rPr lang="zh-CN" altLang="zh-CN" dirty="0" smtClean="0"/>
              <a:t>年</a:t>
            </a:r>
            <a:r>
              <a:rPr lang="zh-CN" altLang="zh-CN" dirty="0"/>
              <a:t>苏州市继续教育基地名录》中的培训机构进行学习</a:t>
            </a:r>
            <a:r>
              <a:rPr lang="zh-CN" altLang="zh-CN" dirty="0" smtClean="0"/>
              <a:t>。</a:t>
            </a:r>
            <a:endParaRPr lang="en-US" altLang="zh-CN" dirty="0" smtClean="0"/>
          </a:p>
          <a:p>
            <a:r>
              <a:rPr lang="en-US" altLang="zh-CN" dirty="0">
                <a:solidFill>
                  <a:schemeClr val="tx1"/>
                </a:solidFill>
              </a:rPr>
              <a:t>申报正高级工程师需提供取得副高级职称以来每年不少于72学时的继续教育培训。专技人员参加学术交流、学历教育、主管部门组织的培训等均可折算学时。</a:t>
            </a:r>
            <a:endParaRPr lang="en-US" altLang="zh-CN" dirty="0">
              <a:solidFill>
                <a:schemeClr val="tx1"/>
              </a:solidFill>
            </a:endParaRPr>
          </a:p>
          <a:p>
            <a:r>
              <a:rPr lang="en-US" altLang="zh-CN" dirty="0">
                <a:solidFill>
                  <a:schemeClr val="tx1"/>
                </a:solidFill>
              </a:rPr>
              <a:t>2020年开始，专技人员也可选择“学习强国”教育平台进行继续教育，所获学分折算为继续教育公共科目学时。申报工程师，每年需完成500学分的学习。申报高级工程师，每年需完成1000学分的学习。申报正高级工程师，每年需完成1000学分的学习，同时完成48学时专业科目学习。专技人员可在每年年底对个人“学习强国”上的年度积分进行截图保存。</a:t>
            </a:r>
            <a:endParaRPr lang="en-US" altLang="zh-CN" dirty="0">
              <a:solidFill>
                <a:schemeClr val="tx1"/>
              </a:solidFill>
            </a:endParaRPr>
          </a:p>
        </p:txBody>
      </p:sp>
      <p:pic>
        <p:nvPicPr>
          <p:cNvPr id="2" name="图片 1"/>
          <p:cNvPicPr>
            <a:picLocks noChangeAspect="1"/>
          </p:cNvPicPr>
          <p:nvPr>
            <p:custDataLst>
              <p:tags r:id="rId1"/>
            </p:custDataLst>
          </p:nvPr>
        </p:nvPicPr>
        <p:blipFill>
          <a:blip r:embed="rId2"/>
          <a:stretch>
            <a:fillRect/>
          </a:stretch>
        </p:blipFill>
        <p:spPr>
          <a:xfrm>
            <a:off x="170815" y="3860165"/>
            <a:ext cx="11999595" cy="286512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68800" y="405458"/>
            <a:ext cx="387798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十一、学术成果信息</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211249" y="1022002"/>
            <a:ext cx="9793088" cy="3016210"/>
          </a:xfrm>
          <a:prstGeom prst="rect">
            <a:avLst/>
          </a:prstGeom>
        </p:spPr>
        <p:txBody>
          <a:bodyPr wrap="square">
            <a:spAutoFit/>
          </a:bodyPr>
          <a:lstStyle/>
          <a:p>
            <a:r>
              <a:rPr lang="zh-CN" altLang="en-US" dirty="0" smtClean="0"/>
              <a:t>申报</a:t>
            </a:r>
            <a:r>
              <a:rPr lang="zh-CN" altLang="en-US" dirty="0"/>
              <a:t>人</a:t>
            </a:r>
            <a:r>
              <a:rPr lang="zh-CN" altLang="en-US" dirty="0" smtClean="0"/>
              <a:t>点击 </a:t>
            </a:r>
            <a:r>
              <a:rPr lang="zh-CN" altLang="en-US" dirty="0" smtClean="0">
                <a:solidFill>
                  <a:srgbClr val="FF0000"/>
                </a:solidFill>
              </a:rPr>
              <a:t>“添加”</a:t>
            </a:r>
            <a:r>
              <a:rPr lang="zh-CN" altLang="en-US" dirty="0"/>
              <a:t>按钮后录入相应信息后</a:t>
            </a:r>
            <a:r>
              <a:rPr lang="zh-CN" altLang="en-US" dirty="0" smtClean="0"/>
              <a:t>点击</a:t>
            </a:r>
            <a:r>
              <a:rPr lang="zh-CN" altLang="en-US" dirty="0" smtClean="0">
                <a:solidFill>
                  <a:srgbClr val="FF0000"/>
                </a:solidFill>
              </a:rPr>
              <a:t>“保存”</a:t>
            </a:r>
            <a:r>
              <a:rPr lang="zh-CN" altLang="en-US" dirty="0" smtClean="0"/>
              <a:t>按钮。</a:t>
            </a:r>
            <a:endParaRPr lang="en-US" altLang="zh-CN" dirty="0" smtClean="0"/>
          </a:p>
          <a:p>
            <a:r>
              <a:rPr lang="zh-CN" altLang="en-US" dirty="0" smtClean="0"/>
              <a:t>点击 </a:t>
            </a:r>
            <a:r>
              <a:rPr lang="zh-CN" altLang="en-US" dirty="0" smtClean="0">
                <a:solidFill>
                  <a:srgbClr val="FF0000"/>
                </a:solidFill>
              </a:rPr>
              <a:t>“</a:t>
            </a:r>
            <a:r>
              <a:rPr lang="en-US" altLang="zh-CN" dirty="0">
                <a:solidFill>
                  <a:srgbClr val="FF0000"/>
                </a:solidFill>
              </a:rPr>
              <a:t>word </a:t>
            </a:r>
            <a:r>
              <a:rPr lang="zh-CN" altLang="en-US" dirty="0">
                <a:solidFill>
                  <a:srgbClr val="FF0000"/>
                </a:solidFill>
              </a:rPr>
              <a:t>上传”</a:t>
            </a:r>
            <a:r>
              <a:rPr lang="zh-CN" altLang="en-US" dirty="0"/>
              <a:t>上传对应</a:t>
            </a:r>
            <a:r>
              <a:rPr lang="zh-CN" altLang="en-US" dirty="0" smtClean="0"/>
              <a:t>的论文电子档（</a:t>
            </a:r>
            <a:r>
              <a:rPr lang="zh-CN" altLang="en-US" dirty="0"/>
              <a:t>只支持 </a:t>
            </a:r>
            <a:r>
              <a:rPr lang="en-US" altLang="zh-CN" dirty="0"/>
              <a:t>word </a:t>
            </a:r>
            <a:r>
              <a:rPr lang="zh-CN" altLang="en-US" dirty="0"/>
              <a:t>文件，大小无限制</a:t>
            </a:r>
            <a:r>
              <a:rPr lang="zh-CN" altLang="en-US" dirty="0" smtClean="0"/>
              <a:t>）</a:t>
            </a:r>
            <a:endParaRPr lang="en-US" altLang="zh-CN" dirty="0" smtClean="0"/>
          </a:p>
          <a:p>
            <a:r>
              <a:rPr lang="zh-CN" altLang="en-US" dirty="0" smtClean="0"/>
              <a:t>点击 </a:t>
            </a:r>
            <a:r>
              <a:rPr lang="zh-CN" altLang="en-US" dirty="0" smtClean="0">
                <a:solidFill>
                  <a:srgbClr val="FF0000"/>
                </a:solidFill>
              </a:rPr>
              <a:t>“</a:t>
            </a:r>
            <a:r>
              <a:rPr lang="en-US" altLang="zh-CN" dirty="0" smtClean="0">
                <a:solidFill>
                  <a:srgbClr val="FF0000"/>
                </a:solidFill>
              </a:rPr>
              <a:t>PDF</a:t>
            </a:r>
            <a:r>
              <a:rPr lang="zh-CN" altLang="en-US" dirty="0" smtClean="0">
                <a:solidFill>
                  <a:srgbClr val="FF0000"/>
                </a:solidFill>
              </a:rPr>
              <a:t>上传”</a:t>
            </a:r>
            <a:r>
              <a:rPr lang="zh-CN" altLang="en-US" dirty="0"/>
              <a:t>上传 </a:t>
            </a:r>
            <a:r>
              <a:rPr lang="en-US" altLang="zh-CN" dirty="0"/>
              <a:t>word </a:t>
            </a:r>
            <a:r>
              <a:rPr lang="zh-CN" altLang="en-US" dirty="0"/>
              <a:t>文件的 </a:t>
            </a:r>
            <a:r>
              <a:rPr lang="en-US" altLang="zh-CN" dirty="0"/>
              <a:t>PDF </a:t>
            </a:r>
            <a:r>
              <a:rPr lang="zh-CN" altLang="en-US" dirty="0"/>
              <a:t>版本</a:t>
            </a:r>
            <a:r>
              <a:rPr lang="zh-CN" altLang="en-US" dirty="0" smtClean="0"/>
              <a:t>材料</a:t>
            </a:r>
            <a:r>
              <a:rPr lang="en-US" altLang="zh-CN" dirty="0" smtClean="0">
                <a:solidFill>
                  <a:srgbClr val="FF0000"/>
                </a:solidFill>
              </a:rPr>
              <a:t>(</a:t>
            </a:r>
            <a:r>
              <a:rPr lang="zh-CN" altLang="en-US" dirty="0">
                <a:solidFill>
                  <a:srgbClr val="FF0000"/>
                </a:solidFill>
              </a:rPr>
              <a:t>已发表论文</a:t>
            </a:r>
            <a:r>
              <a:rPr lang="zh-CN" altLang="en-US" dirty="0" smtClean="0">
                <a:solidFill>
                  <a:srgbClr val="FF0000"/>
                </a:solidFill>
              </a:rPr>
              <a:t>需对期刊</a:t>
            </a:r>
            <a:r>
              <a:rPr lang="zh-CN" altLang="en-US" dirty="0">
                <a:solidFill>
                  <a:srgbClr val="FF0000"/>
                </a:solidFill>
              </a:rPr>
              <a:t>封面</a:t>
            </a:r>
            <a:r>
              <a:rPr lang="zh-CN" altLang="en-US" dirty="0" smtClean="0">
                <a:solidFill>
                  <a:srgbClr val="FF0000"/>
                </a:solidFill>
              </a:rPr>
              <a:t>、目录</a:t>
            </a:r>
            <a:r>
              <a:rPr lang="zh-CN" altLang="en-US" dirty="0">
                <a:solidFill>
                  <a:srgbClr val="FF0000"/>
                </a:solidFill>
              </a:rPr>
              <a:t>、论文正文及</a:t>
            </a:r>
            <a:r>
              <a:rPr lang="zh-CN" altLang="en-US" dirty="0" smtClean="0">
                <a:solidFill>
                  <a:srgbClr val="FF0000"/>
                </a:solidFill>
              </a:rPr>
              <a:t>封底合并</a:t>
            </a:r>
            <a:r>
              <a:rPr lang="zh-CN" altLang="en-US" dirty="0">
                <a:solidFill>
                  <a:srgbClr val="FF0000"/>
                </a:solidFill>
              </a:rPr>
              <a:t>成 </a:t>
            </a:r>
            <a:r>
              <a:rPr lang="en-US" altLang="zh-CN" dirty="0">
                <a:solidFill>
                  <a:srgbClr val="FF0000"/>
                </a:solidFill>
              </a:rPr>
              <a:t>PDF </a:t>
            </a:r>
            <a:r>
              <a:rPr lang="zh-CN" altLang="en-US" dirty="0">
                <a:solidFill>
                  <a:srgbClr val="FF0000"/>
                </a:solidFill>
              </a:rPr>
              <a:t>文件上</a:t>
            </a:r>
            <a:r>
              <a:rPr lang="zh-CN" altLang="en-US" dirty="0" smtClean="0">
                <a:solidFill>
                  <a:srgbClr val="FF0000"/>
                </a:solidFill>
              </a:rPr>
              <a:t>传）</a:t>
            </a:r>
            <a:endParaRPr lang="en-US" altLang="zh-CN" dirty="0" smtClean="0">
              <a:solidFill>
                <a:srgbClr val="FF0000"/>
              </a:solidFill>
            </a:endParaRPr>
          </a:p>
          <a:p>
            <a:r>
              <a:rPr lang="zh-CN" altLang="en-US" dirty="0" smtClean="0"/>
              <a:t> </a:t>
            </a:r>
            <a:r>
              <a:rPr lang="zh-CN" altLang="en-US" b="1" dirty="0"/>
              <a:t>注意事项</a:t>
            </a:r>
            <a:r>
              <a:rPr lang="zh-CN" altLang="en-US" b="1" dirty="0" smtClean="0"/>
              <a:t>：</a:t>
            </a:r>
            <a:endParaRPr lang="en-US" altLang="zh-CN" b="1" dirty="0" smtClean="0"/>
          </a:p>
          <a:p>
            <a:r>
              <a:rPr lang="en-US" altLang="zh-CN" dirty="0" smtClean="0"/>
              <a:t>1</a:t>
            </a:r>
            <a:r>
              <a:rPr lang="zh-CN" altLang="en-US" dirty="0"/>
              <a:t>、 此</a:t>
            </a:r>
            <a:r>
              <a:rPr lang="zh-CN" altLang="en-US" dirty="0" smtClean="0"/>
              <a:t>项目申报中初级职称为</a:t>
            </a:r>
            <a:r>
              <a:rPr lang="zh-CN" altLang="en-US" dirty="0">
                <a:solidFill>
                  <a:srgbClr val="FF0000"/>
                </a:solidFill>
              </a:rPr>
              <a:t>非必填项</a:t>
            </a:r>
            <a:r>
              <a:rPr lang="zh-CN" altLang="en-US" dirty="0"/>
              <a:t>，</a:t>
            </a:r>
            <a:r>
              <a:rPr lang="zh-CN" altLang="en-US" dirty="0" smtClean="0"/>
              <a:t>按照实际情况进行</a:t>
            </a:r>
            <a:r>
              <a:rPr lang="zh-CN" altLang="en-US" dirty="0"/>
              <a:t>填写。 </a:t>
            </a:r>
            <a:endParaRPr lang="en-US" altLang="zh-CN" dirty="0" smtClean="0"/>
          </a:p>
          <a:p>
            <a:r>
              <a:rPr lang="en-US" altLang="zh-CN" dirty="0" smtClean="0"/>
              <a:t>2</a:t>
            </a:r>
            <a:r>
              <a:rPr lang="zh-CN" altLang="en-US" dirty="0" smtClean="0"/>
              <a:t>、申报高级职称为</a:t>
            </a:r>
            <a:r>
              <a:rPr lang="zh-CN" altLang="en-US" dirty="0" smtClean="0">
                <a:solidFill>
                  <a:srgbClr val="FF0000"/>
                </a:solidFill>
              </a:rPr>
              <a:t>必填项</a:t>
            </a:r>
            <a:r>
              <a:rPr lang="zh-CN" altLang="en-US" dirty="0" smtClean="0"/>
              <a:t>，如有</a:t>
            </a:r>
            <a:r>
              <a:rPr lang="zh-CN" altLang="en-US" dirty="0"/>
              <a:t>行业标准、规程、图集、导则、指南、工法、授权发明</a:t>
            </a:r>
            <a:r>
              <a:rPr lang="zh-CN" altLang="en-US" dirty="0" smtClean="0"/>
              <a:t>专利等业绩材料</a:t>
            </a:r>
            <a:r>
              <a:rPr lang="zh-CN" altLang="en-US" dirty="0"/>
              <a:t>替代论文要求</a:t>
            </a:r>
            <a:r>
              <a:rPr lang="zh-CN" altLang="en-US" dirty="0" smtClean="0"/>
              <a:t>时，需上传到此并在</a:t>
            </a:r>
            <a:r>
              <a:rPr lang="zh-CN" altLang="en-US" dirty="0" smtClean="0">
                <a:solidFill>
                  <a:srgbClr val="FF0000"/>
                </a:solidFill>
              </a:rPr>
              <a:t>成果名称标题</a:t>
            </a:r>
            <a:r>
              <a:rPr lang="zh-CN" altLang="en-US" dirty="0" smtClean="0"/>
              <a:t>中备注</a:t>
            </a:r>
            <a:r>
              <a:rPr lang="zh-CN" altLang="en-US" dirty="0" smtClean="0">
                <a:solidFill>
                  <a:srgbClr val="FF0000"/>
                </a:solidFill>
              </a:rPr>
              <a:t>（替代论文） </a:t>
            </a:r>
            <a:r>
              <a:rPr lang="zh-CN" altLang="en-US" dirty="0" smtClean="0"/>
              <a:t>，</a:t>
            </a:r>
            <a:r>
              <a:rPr lang="zh-CN" altLang="en-US" dirty="0" smtClean="0">
                <a:solidFill>
                  <a:srgbClr val="FF0000"/>
                </a:solidFill>
              </a:rPr>
              <a:t>相关业绩不得重复使用</a:t>
            </a:r>
            <a:r>
              <a:rPr lang="zh-CN" altLang="en-US" dirty="0" smtClean="0"/>
              <a:t>。</a:t>
            </a:r>
            <a:endParaRPr lang="en-US" altLang="zh-CN" dirty="0" smtClean="0"/>
          </a:p>
          <a:p>
            <a:r>
              <a:rPr lang="en-US" altLang="zh-CN" dirty="0" smtClean="0"/>
              <a:t>3</a:t>
            </a:r>
            <a:r>
              <a:rPr lang="zh-CN" altLang="en-US" dirty="0" smtClean="0"/>
              <a:t>、 </a:t>
            </a:r>
            <a:r>
              <a:rPr lang="zh-CN" altLang="en-US" dirty="0"/>
              <a:t>学术成果信息的</a:t>
            </a:r>
            <a:r>
              <a:rPr lang="zh-CN" altLang="en-US" dirty="0">
                <a:solidFill>
                  <a:srgbClr val="FF0000"/>
                </a:solidFill>
              </a:rPr>
              <a:t> </a:t>
            </a:r>
            <a:r>
              <a:rPr lang="en-US" altLang="zh-CN" dirty="0">
                <a:solidFill>
                  <a:srgbClr val="FF0000"/>
                </a:solidFill>
              </a:rPr>
              <a:t>word </a:t>
            </a:r>
            <a:r>
              <a:rPr lang="zh-CN" altLang="en-US" dirty="0"/>
              <a:t>和</a:t>
            </a:r>
            <a:r>
              <a:rPr lang="zh-CN" altLang="en-US" dirty="0">
                <a:solidFill>
                  <a:srgbClr val="FF0000"/>
                </a:solidFill>
              </a:rPr>
              <a:t> </a:t>
            </a:r>
            <a:r>
              <a:rPr lang="en-US" altLang="zh-CN" dirty="0">
                <a:solidFill>
                  <a:srgbClr val="FF0000"/>
                </a:solidFill>
              </a:rPr>
              <a:t>pdf </a:t>
            </a:r>
            <a:r>
              <a:rPr lang="zh-CN" altLang="en-US" dirty="0"/>
              <a:t>材料都需要上传，否则无法完成本次申报提交。</a:t>
            </a:r>
            <a:endParaRPr lang="zh-CN" altLang="en-US" dirty="0">
              <a:solidFill>
                <a:srgbClr val="FF0000"/>
              </a:solidFill>
            </a:endParaRPr>
          </a:p>
        </p:txBody>
      </p:sp>
      <p:pic>
        <p:nvPicPr>
          <p:cNvPr id="3" name="图片 2"/>
          <p:cNvPicPr>
            <a:picLocks noChangeAspect="1"/>
          </p:cNvPicPr>
          <p:nvPr/>
        </p:nvPicPr>
        <p:blipFill>
          <a:blip r:embed="rId1"/>
          <a:stretch>
            <a:fillRect/>
          </a:stretch>
        </p:blipFill>
        <p:spPr>
          <a:xfrm>
            <a:off x="50718" y="4037334"/>
            <a:ext cx="12120376" cy="2559934"/>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645322" y="6250681"/>
            <a:ext cx="899769" cy="233024"/>
            <a:chOff x="6299200" y="3789363"/>
            <a:chExt cx="4147231" cy="1074058"/>
          </a:xfrm>
        </p:grpSpPr>
        <p:sp>
          <p:nvSpPr>
            <p:cNvPr id="5" name="椭圆 4"/>
            <p:cNvSpPr/>
            <p:nvPr/>
          </p:nvSpPr>
          <p:spPr>
            <a:xfrm>
              <a:off x="6299200" y="3789363"/>
              <a:ext cx="1074058" cy="1074058"/>
            </a:xfrm>
            <a:prstGeom prst="ellipse">
              <a:avLst/>
            </a:prstGeom>
            <a:solidFill>
              <a:srgbClr val="E9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latin typeface="Arial" panose="020B0604020202020204"/>
                <a:ea typeface="微软雅黑" panose="020B0503020204020204" pitchFamily="34" charset="-122"/>
                <a:cs typeface="+mn-ea"/>
                <a:sym typeface="+mn-lt"/>
              </a:endParaRPr>
            </a:p>
          </p:txBody>
        </p:sp>
        <p:sp>
          <p:nvSpPr>
            <p:cNvPr id="6" name="椭圆 5"/>
            <p:cNvSpPr/>
            <p:nvPr/>
          </p:nvSpPr>
          <p:spPr>
            <a:xfrm>
              <a:off x="7835787" y="3789363"/>
              <a:ext cx="1074058" cy="1074058"/>
            </a:xfrm>
            <a:prstGeom prst="ellipse">
              <a:avLst/>
            </a:prstGeom>
            <a:solidFill>
              <a:srgbClr val="265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latin typeface="Arial" panose="020B0604020202020204"/>
                <a:ea typeface="微软雅黑" panose="020B0503020204020204" pitchFamily="34" charset="-122"/>
                <a:cs typeface="+mn-ea"/>
                <a:sym typeface="+mn-lt"/>
              </a:endParaRPr>
            </a:p>
          </p:txBody>
        </p:sp>
        <p:sp>
          <p:nvSpPr>
            <p:cNvPr id="7" name="椭圆 6"/>
            <p:cNvSpPr/>
            <p:nvPr/>
          </p:nvSpPr>
          <p:spPr>
            <a:xfrm>
              <a:off x="9372373" y="3789363"/>
              <a:ext cx="1074058" cy="1074058"/>
            </a:xfrm>
            <a:prstGeom prst="ellipse">
              <a:avLst/>
            </a:prstGeom>
            <a:solidFill>
              <a:srgbClr val="F3A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latin typeface="Arial" panose="020B0604020202020204"/>
                <a:ea typeface="微软雅黑" panose="020B0503020204020204" pitchFamily="34" charset="-122"/>
                <a:cs typeface="+mn-ea"/>
                <a:sym typeface="+mn-lt"/>
              </a:endParaRPr>
            </a:p>
          </p:txBody>
        </p:sp>
      </p:grpSp>
      <p:grpSp>
        <p:nvGrpSpPr>
          <p:cNvPr id="9" name="组合 8"/>
          <p:cNvGrpSpPr/>
          <p:nvPr/>
        </p:nvGrpSpPr>
        <p:grpSpPr>
          <a:xfrm>
            <a:off x="6358055" y="2130900"/>
            <a:ext cx="2457097" cy="673990"/>
            <a:chOff x="3799246" y="1097423"/>
            <a:chExt cx="2457417" cy="674078"/>
          </a:xfrm>
        </p:grpSpPr>
        <p:sp>
          <p:nvSpPr>
            <p:cNvPr id="10" name="椭圆 9"/>
            <p:cNvSpPr/>
            <p:nvPr/>
          </p:nvSpPr>
          <p:spPr>
            <a:xfrm>
              <a:off x="3799246" y="1097423"/>
              <a:ext cx="674078" cy="67407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4000" i="1" dirty="0">
                  <a:solidFill>
                    <a:prstClr val="black"/>
                  </a:solidFill>
                  <a:latin typeface="Arial" panose="020B0604020202020204"/>
                  <a:ea typeface="微软雅黑" panose="020B0503020204020204" pitchFamily="34" charset="-122"/>
                  <a:cs typeface="+mn-ea"/>
                  <a:sym typeface="+mn-lt"/>
                </a:rPr>
                <a:t>1.</a:t>
              </a:r>
              <a:endParaRPr lang="zh-CN" altLang="en-US" sz="4000" i="1" dirty="0">
                <a:solidFill>
                  <a:prstClr val="black"/>
                </a:solidFill>
                <a:latin typeface="Arial" panose="020B0604020202020204"/>
                <a:ea typeface="微软雅黑" panose="020B0503020204020204" pitchFamily="34" charset="-122"/>
                <a:cs typeface="+mn-ea"/>
                <a:sym typeface="+mn-lt"/>
              </a:endParaRPr>
            </a:p>
          </p:txBody>
        </p:sp>
        <p:sp>
          <p:nvSpPr>
            <p:cNvPr id="12" name="文本框 11"/>
            <p:cNvSpPr txBox="1"/>
            <p:nvPr/>
          </p:nvSpPr>
          <p:spPr>
            <a:xfrm>
              <a:off x="4473321" y="1182622"/>
              <a:ext cx="1783342" cy="523288"/>
            </a:xfrm>
            <a:prstGeom prst="rect">
              <a:avLst/>
            </a:prstGeom>
            <a:noFill/>
          </p:spPr>
          <p:txBody>
            <a:bodyPr wrap="square" rtlCol="0">
              <a:spAutoFit/>
              <a:scene3d>
                <a:camera prst="orthographicFront"/>
                <a:lightRig rig="threePt" dir="t"/>
              </a:scene3d>
              <a:sp3d contourW="12700"/>
            </a:bodyPr>
            <a:lstStyle/>
            <a:p>
              <a:pPr defTabSz="914400"/>
              <a:r>
                <a:rPr lang="zh-CN" altLang="en-US" sz="2800" b="1" dirty="0" smtClean="0">
                  <a:solidFill>
                    <a:prstClr val="black"/>
                  </a:solidFill>
                  <a:latin typeface="Arial" panose="020B0604020202020204"/>
                  <a:ea typeface="微软雅黑" panose="020B0503020204020204" pitchFamily="34" charset="-122"/>
                  <a:cs typeface="+mn-ea"/>
                  <a:sym typeface="+mn-lt"/>
                </a:rPr>
                <a:t>申报网站</a:t>
              </a:r>
              <a:endParaRPr lang="zh-CN" altLang="en-US" sz="2800" b="1" dirty="0">
                <a:solidFill>
                  <a:prstClr val="black"/>
                </a:solidFill>
                <a:latin typeface="Arial" panose="020B0604020202020204"/>
                <a:ea typeface="微软雅黑" panose="020B0503020204020204" pitchFamily="34" charset="-122"/>
                <a:cs typeface="+mn-ea"/>
                <a:sym typeface="+mn-lt"/>
              </a:endParaRPr>
            </a:p>
          </p:txBody>
        </p:sp>
      </p:grpSp>
      <p:sp>
        <p:nvSpPr>
          <p:cNvPr id="15" name="椭圆 14"/>
          <p:cNvSpPr/>
          <p:nvPr/>
        </p:nvSpPr>
        <p:spPr>
          <a:xfrm>
            <a:off x="6358054" y="3084197"/>
            <a:ext cx="673990" cy="6739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4000" i="1" dirty="0">
                <a:solidFill>
                  <a:prstClr val="black"/>
                </a:solidFill>
                <a:latin typeface="Arial" panose="020B0604020202020204"/>
                <a:ea typeface="微软雅黑" panose="020B0503020204020204" pitchFamily="34" charset="-122"/>
                <a:cs typeface="+mn-ea"/>
                <a:sym typeface="+mn-lt"/>
              </a:rPr>
              <a:t>2.</a:t>
            </a:r>
            <a:endParaRPr lang="zh-CN" altLang="en-US" sz="4000" i="1" dirty="0">
              <a:solidFill>
                <a:prstClr val="black"/>
              </a:solidFill>
              <a:latin typeface="Arial" panose="020B0604020202020204"/>
              <a:ea typeface="微软雅黑" panose="020B0503020204020204" pitchFamily="34" charset="-122"/>
              <a:cs typeface="+mn-ea"/>
              <a:sym typeface="+mn-lt"/>
            </a:endParaRPr>
          </a:p>
        </p:txBody>
      </p:sp>
      <p:sp>
        <p:nvSpPr>
          <p:cNvPr id="20" name="椭圆 19"/>
          <p:cNvSpPr/>
          <p:nvPr/>
        </p:nvSpPr>
        <p:spPr>
          <a:xfrm>
            <a:off x="6358053" y="4037494"/>
            <a:ext cx="673990" cy="6739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4000" i="1" dirty="0">
                <a:solidFill>
                  <a:prstClr val="black"/>
                </a:solidFill>
                <a:latin typeface="Arial" panose="020B0604020202020204"/>
                <a:ea typeface="微软雅黑" panose="020B0503020204020204" pitchFamily="34" charset="-122"/>
                <a:cs typeface="+mn-ea"/>
                <a:sym typeface="+mn-lt"/>
              </a:rPr>
              <a:t>3.</a:t>
            </a:r>
            <a:endParaRPr lang="zh-CN" altLang="en-US" sz="4000" i="1" dirty="0">
              <a:solidFill>
                <a:prstClr val="black"/>
              </a:solidFill>
              <a:latin typeface="Arial" panose="020B0604020202020204"/>
              <a:ea typeface="微软雅黑" panose="020B0503020204020204" pitchFamily="34" charset="-122"/>
              <a:cs typeface="+mn-ea"/>
              <a:sym typeface="+mn-lt"/>
            </a:endParaRPr>
          </a:p>
        </p:txBody>
      </p:sp>
      <p:grpSp>
        <p:nvGrpSpPr>
          <p:cNvPr id="31" name="组合 30"/>
          <p:cNvGrpSpPr/>
          <p:nvPr/>
        </p:nvGrpSpPr>
        <p:grpSpPr>
          <a:xfrm>
            <a:off x="1" y="1241"/>
            <a:ext cx="5413123" cy="4267779"/>
            <a:chOff x="1" y="0"/>
            <a:chExt cx="5413828" cy="4268335"/>
          </a:xfrm>
        </p:grpSpPr>
        <p:pic>
          <p:nvPicPr>
            <p:cNvPr id="2" name="图片 1"/>
            <p:cNvPicPr>
              <a:picLocks noChangeAspect="1"/>
            </p:cNvPicPr>
            <p:nvPr/>
          </p:nvPicPr>
          <p:blipFill rotWithShape="1">
            <a:blip r:embed="rId1" cstate="hqprint"/>
            <a:srcRect r="17960" b="42046"/>
            <a:stretch>
              <a:fillRect/>
            </a:stretch>
          </p:blipFill>
          <p:spPr>
            <a:xfrm rot="10800000">
              <a:off x="1" y="0"/>
              <a:ext cx="5413828" cy="4268335"/>
            </a:xfrm>
            <a:prstGeom prst="rect">
              <a:avLst/>
            </a:prstGeom>
          </p:spPr>
        </p:pic>
        <p:sp>
          <p:nvSpPr>
            <p:cNvPr id="3" name="椭圆 2"/>
            <p:cNvSpPr/>
            <p:nvPr/>
          </p:nvSpPr>
          <p:spPr>
            <a:xfrm>
              <a:off x="3095625" y="2466975"/>
              <a:ext cx="876300" cy="876300"/>
            </a:xfrm>
            <a:prstGeom prst="ellipse">
              <a:avLst/>
            </a:prstGeom>
            <a:solidFill>
              <a:srgbClr val="E9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latin typeface="Arial" panose="020B0604020202020204"/>
                <a:ea typeface="微软雅黑" panose="020B0503020204020204" pitchFamily="34" charset="-122"/>
                <a:cs typeface="+mn-ea"/>
                <a:sym typeface="+mn-lt"/>
              </a:endParaRPr>
            </a:p>
          </p:txBody>
        </p:sp>
      </p:grpSp>
      <p:sp>
        <p:nvSpPr>
          <p:cNvPr id="30" name="文本框 29"/>
          <p:cNvSpPr txBox="1"/>
          <p:nvPr/>
        </p:nvSpPr>
        <p:spPr>
          <a:xfrm>
            <a:off x="7032043" y="3140571"/>
            <a:ext cx="2521867" cy="523220"/>
          </a:xfrm>
          <a:prstGeom prst="rect">
            <a:avLst/>
          </a:prstGeom>
          <a:noFill/>
        </p:spPr>
        <p:txBody>
          <a:bodyPr wrap="square" rtlCol="0">
            <a:spAutoFit/>
            <a:scene3d>
              <a:camera prst="orthographicFront"/>
              <a:lightRig rig="threePt" dir="t"/>
            </a:scene3d>
            <a:sp3d contourW="12700"/>
          </a:bodyPr>
          <a:lstStyle/>
          <a:p>
            <a:pPr defTabSz="914400"/>
            <a:r>
              <a:rPr lang="zh-CN" altLang="en-US" sz="2800" b="1" dirty="0" smtClean="0">
                <a:solidFill>
                  <a:prstClr val="black"/>
                </a:solidFill>
                <a:latin typeface="Arial" panose="020B0604020202020204"/>
                <a:ea typeface="微软雅黑" panose="020B0503020204020204" pitchFamily="34" charset="-122"/>
                <a:cs typeface="+mn-ea"/>
                <a:sym typeface="+mn-lt"/>
              </a:rPr>
              <a:t>填报指南</a:t>
            </a:r>
            <a:endParaRPr lang="zh-CN" altLang="en-US" sz="2800" b="1" dirty="0">
              <a:solidFill>
                <a:prstClr val="black"/>
              </a:solidFill>
              <a:latin typeface="Arial" panose="020B0604020202020204"/>
              <a:ea typeface="微软雅黑" panose="020B0503020204020204" pitchFamily="34" charset="-122"/>
              <a:cs typeface="+mn-ea"/>
              <a:sym typeface="+mn-lt"/>
            </a:endParaRPr>
          </a:p>
        </p:txBody>
      </p:sp>
      <p:sp>
        <p:nvSpPr>
          <p:cNvPr id="32" name="文本框 31"/>
          <p:cNvSpPr txBox="1"/>
          <p:nvPr/>
        </p:nvSpPr>
        <p:spPr>
          <a:xfrm>
            <a:off x="7032042" y="4143644"/>
            <a:ext cx="3167620" cy="523220"/>
          </a:xfrm>
          <a:prstGeom prst="rect">
            <a:avLst/>
          </a:prstGeom>
          <a:noFill/>
        </p:spPr>
        <p:txBody>
          <a:bodyPr wrap="square" rtlCol="0">
            <a:spAutoFit/>
            <a:scene3d>
              <a:camera prst="orthographicFront"/>
              <a:lightRig rig="threePt" dir="t"/>
            </a:scene3d>
            <a:sp3d contourW="12700"/>
          </a:bodyPr>
          <a:lstStyle/>
          <a:p>
            <a:pPr defTabSz="914400"/>
            <a:r>
              <a:rPr lang="zh-CN" altLang="en-US" sz="2800" b="1" dirty="0" smtClean="0">
                <a:solidFill>
                  <a:prstClr val="black"/>
                </a:solidFill>
                <a:latin typeface="Arial" panose="020B0604020202020204"/>
                <a:ea typeface="微软雅黑" panose="020B0503020204020204" pitchFamily="34" charset="-122"/>
                <a:cs typeface="+mn-ea"/>
                <a:sym typeface="+mn-lt"/>
              </a:rPr>
              <a:t>进度查询及修改</a:t>
            </a:r>
            <a:endParaRPr lang="zh-CN" altLang="en-US" sz="2800" b="1" dirty="0">
              <a:solidFill>
                <a:prstClr val="black"/>
              </a:solidFill>
              <a:latin typeface="Arial" panose="020B0604020202020204"/>
              <a:ea typeface="微软雅黑" panose="020B0503020204020204" pitchFamily="34" charset="-122"/>
              <a:cs typeface="+mn-ea"/>
              <a:sym typeface="+mn-lt"/>
            </a:endParaRPr>
          </a:p>
        </p:txBody>
      </p:sp>
      <p:sp>
        <p:nvSpPr>
          <p:cNvPr id="16" name="椭圆 15"/>
          <p:cNvSpPr/>
          <p:nvPr/>
        </p:nvSpPr>
        <p:spPr>
          <a:xfrm>
            <a:off x="6358053" y="4990791"/>
            <a:ext cx="673990" cy="6739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altLang="zh-CN" sz="4000" i="1" dirty="0">
                <a:solidFill>
                  <a:prstClr val="black"/>
                </a:solidFill>
                <a:latin typeface="Arial" panose="020B0604020202020204"/>
                <a:ea typeface="微软雅黑" panose="020B0503020204020204" pitchFamily="34" charset="-122"/>
                <a:cs typeface="+mn-ea"/>
                <a:sym typeface="+mn-lt"/>
              </a:rPr>
              <a:t>4</a:t>
            </a:r>
            <a:r>
              <a:rPr lang="en-US" altLang="zh-CN" sz="4000" i="1" dirty="0" smtClean="0">
                <a:solidFill>
                  <a:prstClr val="black"/>
                </a:solidFill>
                <a:latin typeface="Arial" panose="020B0604020202020204"/>
                <a:ea typeface="微软雅黑" panose="020B0503020204020204" pitchFamily="34" charset="-122"/>
                <a:cs typeface="+mn-ea"/>
                <a:sym typeface="+mn-lt"/>
              </a:rPr>
              <a:t>.</a:t>
            </a:r>
            <a:endParaRPr lang="zh-CN" altLang="en-US" sz="4000" i="1" dirty="0">
              <a:solidFill>
                <a:prstClr val="black"/>
              </a:solidFill>
              <a:latin typeface="Arial" panose="020B0604020202020204"/>
              <a:ea typeface="微软雅黑" panose="020B0503020204020204" pitchFamily="34" charset="-122"/>
              <a:cs typeface="+mn-ea"/>
              <a:sym typeface="+mn-lt"/>
            </a:endParaRPr>
          </a:p>
        </p:txBody>
      </p:sp>
      <p:sp>
        <p:nvSpPr>
          <p:cNvPr id="17" name="文本框 16"/>
          <p:cNvSpPr txBox="1"/>
          <p:nvPr/>
        </p:nvSpPr>
        <p:spPr>
          <a:xfrm>
            <a:off x="7032042" y="5096941"/>
            <a:ext cx="3167620" cy="523220"/>
          </a:xfrm>
          <a:prstGeom prst="rect">
            <a:avLst/>
          </a:prstGeom>
          <a:noFill/>
        </p:spPr>
        <p:txBody>
          <a:bodyPr wrap="square" rtlCol="0">
            <a:spAutoFit/>
            <a:scene3d>
              <a:camera prst="orthographicFront"/>
              <a:lightRig rig="threePt" dir="t"/>
            </a:scene3d>
            <a:sp3d contourW="12700"/>
          </a:bodyPr>
          <a:lstStyle/>
          <a:p>
            <a:pPr defTabSz="914400"/>
            <a:r>
              <a:rPr lang="zh-CN" altLang="en-US" sz="2800" b="1" dirty="0">
                <a:solidFill>
                  <a:prstClr val="black"/>
                </a:solidFill>
                <a:latin typeface="Arial" panose="020B0604020202020204"/>
                <a:ea typeface="微软雅黑" panose="020B0503020204020204" pitchFamily="34" charset="-122"/>
                <a:cs typeface="+mn-ea"/>
                <a:sym typeface="+mn-lt"/>
              </a:rPr>
              <a:t>纸</a:t>
            </a:r>
            <a:r>
              <a:rPr lang="zh-CN" altLang="en-US" sz="2800" b="1" dirty="0" smtClean="0">
                <a:solidFill>
                  <a:prstClr val="black"/>
                </a:solidFill>
                <a:latin typeface="Arial" panose="020B0604020202020204"/>
                <a:ea typeface="微软雅黑" panose="020B0503020204020204" pitchFamily="34" charset="-122"/>
                <a:cs typeface="+mn-ea"/>
                <a:sym typeface="+mn-lt"/>
              </a:rPr>
              <a:t>质材料提交</a:t>
            </a:r>
            <a:endParaRPr lang="zh-CN" altLang="en-US" sz="2800" b="1" dirty="0">
              <a:solidFill>
                <a:prstClr val="black"/>
              </a:solidFill>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68800" y="405458"/>
            <a:ext cx="387798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十一、学术成果信息</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2" name="矩形 1"/>
          <p:cNvSpPr/>
          <p:nvPr/>
        </p:nvSpPr>
        <p:spPr>
          <a:xfrm>
            <a:off x="2062758" y="1557586"/>
            <a:ext cx="7871742" cy="2139047"/>
          </a:xfrm>
          <a:prstGeom prst="rect">
            <a:avLst/>
          </a:prstGeom>
        </p:spPr>
        <p:txBody>
          <a:bodyPr wrap="square">
            <a:spAutoFit/>
          </a:bodyPr>
          <a:lstStyle/>
          <a:p>
            <a:r>
              <a:rPr lang="zh-CN" altLang="en-US" b="1" dirty="0"/>
              <a:t>注意事项：</a:t>
            </a:r>
            <a:endParaRPr lang="en-US" altLang="zh-CN" b="1" dirty="0"/>
          </a:p>
          <a:p>
            <a:r>
              <a:rPr lang="en-US" altLang="zh-CN" dirty="0" smtClean="0"/>
              <a:t>4</a:t>
            </a:r>
            <a:r>
              <a:rPr lang="zh-CN" altLang="en-US" dirty="0" smtClean="0"/>
              <a:t>、</a:t>
            </a:r>
            <a:r>
              <a:rPr lang="zh-CN" altLang="en-US" b="1" dirty="0" smtClean="0"/>
              <a:t>基本要求 </a:t>
            </a:r>
            <a:r>
              <a:rPr lang="zh-CN" altLang="en-US" dirty="0" smtClean="0"/>
              <a:t>学术成果信息发表</a:t>
            </a:r>
            <a:r>
              <a:rPr lang="zh-CN" altLang="en-US" dirty="0"/>
              <a:t>（撰写）时间须为</a:t>
            </a:r>
            <a:r>
              <a:rPr lang="zh-CN" altLang="en-US" dirty="0">
                <a:solidFill>
                  <a:srgbClr val="FF0000"/>
                </a:solidFill>
              </a:rPr>
              <a:t>取得现职称之后</a:t>
            </a:r>
            <a:r>
              <a:rPr lang="zh-CN" altLang="en-US" dirty="0" smtClean="0"/>
              <a:t>。</a:t>
            </a:r>
            <a:endParaRPr lang="en-US" altLang="zh-CN" dirty="0" smtClean="0"/>
          </a:p>
          <a:p>
            <a:r>
              <a:rPr lang="en-US" altLang="zh-CN" dirty="0" smtClean="0"/>
              <a:t>5</a:t>
            </a:r>
            <a:r>
              <a:rPr lang="zh-CN" altLang="en-US" dirty="0" smtClean="0"/>
              <a:t>、</a:t>
            </a:r>
            <a:r>
              <a:rPr lang="zh-CN" altLang="en-US" b="1" dirty="0" smtClean="0"/>
              <a:t>专业</a:t>
            </a:r>
            <a:r>
              <a:rPr lang="zh-CN" altLang="en-US" b="1" dirty="0"/>
              <a:t>要求 </a:t>
            </a:r>
            <a:r>
              <a:rPr lang="zh-CN" altLang="en-US" dirty="0"/>
              <a:t>专业技术人员提交论文的内容必须与本人申报的专业类别</a:t>
            </a:r>
            <a:r>
              <a:rPr lang="zh-CN" altLang="en-US" dirty="0">
                <a:solidFill>
                  <a:srgbClr val="FF0000"/>
                </a:solidFill>
              </a:rPr>
              <a:t>一致</a:t>
            </a:r>
            <a:r>
              <a:rPr lang="zh-CN" altLang="en-US" dirty="0"/>
              <a:t>，且与本人取得现职称后主要从事专业技术工作</a:t>
            </a:r>
            <a:r>
              <a:rPr lang="zh-CN" altLang="en-US" dirty="0">
                <a:solidFill>
                  <a:srgbClr val="FF0000"/>
                </a:solidFill>
              </a:rPr>
              <a:t>一致</a:t>
            </a:r>
            <a:r>
              <a:rPr lang="zh-CN" altLang="en-US" dirty="0" smtClean="0"/>
              <a:t>。</a:t>
            </a:r>
            <a:endParaRPr lang="en-US" altLang="zh-CN" dirty="0" smtClean="0"/>
          </a:p>
          <a:p>
            <a:r>
              <a:rPr lang="en-US" altLang="zh-CN" dirty="0" smtClean="0"/>
              <a:t>6</a:t>
            </a:r>
            <a:r>
              <a:rPr lang="zh-CN" altLang="en-US" dirty="0" smtClean="0"/>
              <a:t>、</a:t>
            </a:r>
            <a:r>
              <a:rPr lang="zh-CN" altLang="en-US" b="1" dirty="0" smtClean="0"/>
              <a:t>内容</a:t>
            </a:r>
            <a:r>
              <a:rPr lang="zh-CN" altLang="en-US" b="1" dirty="0"/>
              <a:t>要求</a:t>
            </a:r>
            <a:r>
              <a:rPr lang="zh-CN" altLang="en-US" dirty="0"/>
              <a:t> 专业技术人员提交论文的内容须反映专业技术工作成果，要求理论联系实际，具有详实的基础资料依据，能体现专业技术工作中解决问题能力或工作创新能力。</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79169" y="405458"/>
            <a:ext cx="3057248"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十二、工作业绩</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669380" y="1032714"/>
            <a:ext cx="9793088" cy="2431435"/>
          </a:xfrm>
          <a:prstGeom prst="rect">
            <a:avLst/>
          </a:prstGeom>
        </p:spPr>
        <p:txBody>
          <a:bodyPr wrap="square">
            <a:spAutoFit/>
          </a:bodyPr>
          <a:lstStyle/>
          <a:p>
            <a:r>
              <a:rPr lang="zh-CN" altLang="en-US" dirty="0"/>
              <a:t>工作业绩申报人</a:t>
            </a:r>
            <a:r>
              <a:rPr lang="zh-CN" altLang="en-US" dirty="0" smtClean="0"/>
              <a:t>点击</a:t>
            </a:r>
            <a:r>
              <a:rPr lang="zh-CN" altLang="en-US" dirty="0" smtClean="0">
                <a:solidFill>
                  <a:srgbClr val="FF0000"/>
                </a:solidFill>
              </a:rPr>
              <a:t>“添加”</a:t>
            </a:r>
            <a:r>
              <a:rPr lang="zh-CN" altLang="en-US" dirty="0"/>
              <a:t>按钮录入相应信息后</a:t>
            </a:r>
            <a:r>
              <a:rPr lang="zh-CN" altLang="en-US" dirty="0" smtClean="0"/>
              <a:t>点击 </a:t>
            </a:r>
            <a:r>
              <a:rPr lang="zh-CN" altLang="en-US" dirty="0" smtClean="0">
                <a:solidFill>
                  <a:srgbClr val="FF0000"/>
                </a:solidFill>
              </a:rPr>
              <a:t>“保存”</a:t>
            </a:r>
            <a:r>
              <a:rPr lang="zh-CN" altLang="en-US" dirty="0" smtClean="0"/>
              <a:t>按钮</a:t>
            </a:r>
            <a:endParaRPr lang="en-US" altLang="zh-CN" dirty="0" smtClean="0"/>
          </a:p>
          <a:p>
            <a:r>
              <a:rPr lang="zh-CN" altLang="en-US" dirty="0" smtClean="0"/>
              <a:t>点击 </a:t>
            </a:r>
            <a:r>
              <a:rPr lang="zh-CN" altLang="en-US" dirty="0" smtClean="0">
                <a:solidFill>
                  <a:srgbClr val="FF0000"/>
                </a:solidFill>
              </a:rPr>
              <a:t>“材料上传”</a:t>
            </a:r>
            <a:r>
              <a:rPr lang="zh-CN" altLang="en-US" dirty="0"/>
              <a:t>上传对应的佐证材料（只支持 </a:t>
            </a:r>
            <a:r>
              <a:rPr lang="en-US" altLang="zh-CN" dirty="0"/>
              <a:t>PDF </a:t>
            </a:r>
            <a:r>
              <a:rPr lang="zh-CN" altLang="en-US" dirty="0"/>
              <a:t>文件，大小建议不超过 </a:t>
            </a:r>
            <a:r>
              <a:rPr lang="en-US" altLang="zh-CN" dirty="0">
                <a:solidFill>
                  <a:srgbClr val="FF0000"/>
                </a:solidFill>
              </a:rPr>
              <a:t>20M</a:t>
            </a:r>
            <a:r>
              <a:rPr lang="zh-CN" altLang="en-US" dirty="0"/>
              <a:t>）。 </a:t>
            </a:r>
            <a:endParaRPr lang="en-US" altLang="zh-CN" dirty="0" smtClean="0"/>
          </a:p>
          <a:p>
            <a:r>
              <a:rPr lang="zh-CN" altLang="en-US" b="1" dirty="0" smtClean="0"/>
              <a:t>注意</a:t>
            </a:r>
            <a:r>
              <a:rPr lang="zh-CN" altLang="en-US" b="1" dirty="0"/>
              <a:t>事项： </a:t>
            </a:r>
            <a:endParaRPr lang="en-US" altLang="zh-CN" b="1" dirty="0" smtClean="0"/>
          </a:p>
          <a:p>
            <a:r>
              <a:rPr lang="en-US" altLang="zh-CN" dirty="0" smtClean="0"/>
              <a:t>1</a:t>
            </a:r>
            <a:r>
              <a:rPr lang="zh-CN" altLang="en-US" dirty="0" smtClean="0"/>
              <a:t>、此</a:t>
            </a:r>
            <a:r>
              <a:rPr lang="zh-CN" altLang="en-US" dirty="0"/>
              <a:t>项目为必填项，必须进行</a:t>
            </a:r>
            <a:r>
              <a:rPr lang="zh-CN" altLang="en-US" dirty="0" smtClean="0"/>
              <a:t>填写并上传</a:t>
            </a:r>
            <a:r>
              <a:rPr lang="zh-CN" altLang="en-US" dirty="0" smtClean="0">
                <a:solidFill>
                  <a:srgbClr val="FF0000"/>
                </a:solidFill>
              </a:rPr>
              <a:t>佐证材料</a:t>
            </a:r>
            <a:r>
              <a:rPr lang="zh-CN" altLang="en-US" dirty="0" smtClean="0"/>
              <a:t>。 </a:t>
            </a:r>
            <a:endParaRPr lang="en-US" altLang="zh-CN" dirty="0" smtClean="0"/>
          </a:p>
          <a:p>
            <a:r>
              <a:rPr lang="en-US" altLang="zh-CN" dirty="0" smtClean="0"/>
              <a:t>2</a:t>
            </a:r>
            <a:r>
              <a:rPr lang="zh-CN" altLang="en-US" dirty="0" smtClean="0"/>
              <a:t>、工作</a:t>
            </a:r>
            <a:r>
              <a:rPr lang="zh-CN" altLang="en-US" dirty="0"/>
              <a:t>业绩可以录入多条</a:t>
            </a:r>
            <a:r>
              <a:rPr lang="zh-CN" altLang="en-US" dirty="0" smtClean="0"/>
              <a:t>。</a:t>
            </a:r>
            <a:endParaRPr lang="en-US" altLang="zh-CN" dirty="0" smtClean="0"/>
          </a:p>
          <a:p>
            <a:r>
              <a:rPr lang="en-US" altLang="zh-CN" dirty="0" smtClean="0"/>
              <a:t>3</a:t>
            </a:r>
            <a:r>
              <a:rPr lang="zh-CN" altLang="en-US" dirty="0" smtClean="0"/>
              <a:t>、上</a:t>
            </a:r>
            <a:r>
              <a:rPr lang="zh-CN" altLang="en-US" dirty="0"/>
              <a:t>传材料时，目前仅支持上传一个文件，多次上传会导致最新上传的文件覆盖掉一份上传的文件，建议申报人将所有材料扫描到同一份</a:t>
            </a:r>
            <a:r>
              <a:rPr lang="en-US" altLang="zh-CN" dirty="0"/>
              <a:t>PDF</a:t>
            </a:r>
            <a:r>
              <a:rPr lang="zh-CN" altLang="en-US" dirty="0"/>
              <a:t>中上</a:t>
            </a:r>
            <a:r>
              <a:rPr lang="zh-CN" altLang="en-US" dirty="0" smtClean="0"/>
              <a:t>传。</a:t>
            </a:r>
            <a:endParaRPr lang="zh-CN" altLang="en-US" dirty="0"/>
          </a:p>
          <a:p>
            <a:endParaRPr lang="zh-CN" altLang="en-US" dirty="0">
              <a:solidFill>
                <a:srgbClr val="FF0000"/>
              </a:solidFill>
            </a:endParaRPr>
          </a:p>
        </p:txBody>
      </p:sp>
      <p:pic>
        <p:nvPicPr>
          <p:cNvPr id="2" name="图片 1"/>
          <p:cNvPicPr>
            <a:picLocks noChangeAspect="1"/>
          </p:cNvPicPr>
          <p:nvPr/>
        </p:nvPicPr>
        <p:blipFill>
          <a:blip r:embed="rId1"/>
          <a:stretch>
            <a:fillRect/>
          </a:stretch>
        </p:blipFill>
        <p:spPr>
          <a:xfrm>
            <a:off x="1198662" y="3464149"/>
            <a:ext cx="10036646" cy="2593449"/>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79169" y="405458"/>
            <a:ext cx="3057248"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十二、工作业绩</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669380" y="1032714"/>
            <a:ext cx="9793088" cy="4478149"/>
          </a:xfrm>
          <a:prstGeom prst="rect">
            <a:avLst/>
          </a:prstGeom>
        </p:spPr>
        <p:txBody>
          <a:bodyPr wrap="square">
            <a:spAutoFit/>
          </a:bodyPr>
          <a:lstStyle/>
          <a:p>
            <a:r>
              <a:rPr lang="zh-CN" altLang="en-US" b="1" dirty="0" smtClean="0"/>
              <a:t>注意</a:t>
            </a:r>
            <a:r>
              <a:rPr lang="zh-CN" altLang="en-US" b="1" dirty="0"/>
              <a:t>事项</a:t>
            </a:r>
            <a:r>
              <a:rPr lang="zh-CN" altLang="en-US" b="1" dirty="0" smtClean="0"/>
              <a:t>：</a:t>
            </a:r>
            <a:endParaRPr lang="en-US" altLang="zh-CN" b="1" dirty="0" smtClean="0"/>
          </a:p>
          <a:p>
            <a:r>
              <a:rPr lang="en-US" altLang="zh-CN" dirty="0" smtClean="0"/>
              <a:t>4</a:t>
            </a:r>
            <a:r>
              <a:rPr lang="zh-CN" altLang="en-US" dirty="0" smtClean="0"/>
              <a:t>、</a:t>
            </a:r>
            <a:r>
              <a:rPr lang="zh-CN" altLang="en-US" dirty="0"/>
              <a:t>申报人员应仔细阅读各专业技术资格</a:t>
            </a:r>
            <a:r>
              <a:rPr lang="zh-CN" altLang="en-US" dirty="0" smtClean="0"/>
              <a:t>条件及其附录，对照</a:t>
            </a:r>
            <a:r>
              <a:rPr lang="zh-CN" altLang="zh-CN" dirty="0" smtClean="0">
                <a:solidFill>
                  <a:srgbClr val="FF0000"/>
                </a:solidFill>
              </a:rPr>
              <a:t>《能力业绩自评表》</a:t>
            </a:r>
            <a:r>
              <a:rPr lang="zh-CN" altLang="en-US" dirty="0" smtClean="0"/>
              <a:t>（本指南十九项）上传对应的业绩佐证材料。</a:t>
            </a:r>
            <a:r>
              <a:rPr lang="zh-CN" altLang="en-US" b="1" dirty="0" smtClean="0"/>
              <a:t> </a:t>
            </a:r>
            <a:endParaRPr lang="en-US" altLang="zh-CN" b="1" dirty="0" smtClean="0"/>
          </a:p>
          <a:p>
            <a:endParaRPr lang="en-US" altLang="zh-CN" b="1" dirty="0"/>
          </a:p>
          <a:p>
            <a:r>
              <a:rPr lang="zh-CN" altLang="en-US" dirty="0" smtClean="0"/>
              <a:t>例：</a:t>
            </a:r>
            <a:r>
              <a:rPr lang="en-US" altLang="zh-CN" dirty="0" smtClean="0"/>
              <a:t>《</a:t>
            </a:r>
            <a:r>
              <a:rPr lang="zh-CN" altLang="en-US" dirty="0"/>
              <a:t>江苏省建设工程专业技术资格条件</a:t>
            </a:r>
            <a:r>
              <a:rPr lang="en-US" altLang="zh-CN" dirty="0" smtClean="0"/>
              <a:t>》</a:t>
            </a:r>
            <a:r>
              <a:rPr lang="zh-CN" altLang="en-US" dirty="0" smtClean="0"/>
              <a:t>附录一、</a:t>
            </a:r>
            <a:r>
              <a:rPr lang="en-US" altLang="zh-CN" dirty="0" smtClean="0"/>
              <a:t>9</a:t>
            </a:r>
            <a:r>
              <a:rPr lang="zh-CN" altLang="en-US" dirty="0"/>
              <a:t>条提到</a:t>
            </a:r>
            <a:r>
              <a:rPr lang="zh-CN" altLang="en-US" dirty="0" smtClean="0"/>
              <a:t>：</a:t>
            </a:r>
            <a:endParaRPr lang="en-US" altLang="zh-CN" dirty="0" smtClean="0"/>
          </a:p>
          <a:p>
            <a:r>
              <a:rPr lang="zh-CN" altLang="en-US" dirty="0" smtClean="0"/>
              <a:t>“</a:t>
            </a:r>
            <a:r>
              <a:rPr lang="zh-CN" altLang="en-US" dirty="0"/>
              <a:t>对照“工作经历、业绩、成果要求”，应提交反映本人主要业绩的专业技术工作总结、论文、业绩成果证书及相关证明材料。 </a:t>
            </a:r>
            <a:endParaRPr lang="en-US" altLang="zh-CN" dirty="0" smtClean="0"/>
          </a:p>
          <a:p>
            <a:r>
              <a:rPr lang="zh-CN" altLang="en-US" dirty="0" smtClean="0">
                <a:solidFill>
                  <a:srgbClr val="FF0000"/>
                </a:solidFill>
              </a:rPr>
              <a:t>工程设计</a:t>
            </a:r>
            <a:r>
              <a:rPr lang="zh-CN" altLang="en-US" dirty="0">
                <a:solidFill>
                  <a:srgbClr val="FF0000"/>
                </a:solidFill>
              </a:rPr>
              <a:t>项目</a:t>
            </a:r>
            <a:r>
              <a:rPr lang="zh-CN" altLang="en-US" dirty="0"/>
              <a:t>：一般应提交项目合同，人员备案表、图纸、图签，以及反映项目规模大小的说明材料等有关证明材料。 </a:t>
            </a:r>
            <a:endParaRPr lang="en-US" altLang="zh-CN" dirty="0" smtClean="0"/>
          </a:p>
          <a:p>
            <a:r>
              <a:rPr lang="zh-CN" altLang="en-US" dirty="0" smtClean="0">
                <a:solidFill>
                  <a:srgbClr val="FF0000"/>
                </a:solidFill>
              </a:rPr>
              <a:t>工程施工</a:t>
            </a:r>
            <a:r>
              <a:rPr lang="zh-CN" altLang="en-US" dirty="0">
                <a:solidFill>
                  <a:srgbClr val="FF0000"/>
                </a:solidFill>
              </a:rPr>
              <a:t>项目</a:t>
            </a:r>
            <a:r>
              <a:rPr lang="zh-CN" altLang="en-US" dirty="0"/>
              <a:t>：一般应提交项目的中标通知、合同、人员备案表、竣工验收表及项目建设过程中能反映本人参与全过程施工管理的主要时间节点的证明材料（如施工组织实施方案、会议纪要，分部验收等）</a:t>
            </a:r>
            <a:r>
              <a:rPr lang="zh-CN" altLang="en-US" dirty="0" smtClean="0"/>
              <a:t>。</a:t>
            </a:r>
            <a:endParaRPr lang="en-US" altLang="zh-CN" dirty="0" smtClean="0"/>
          </a:p>
          <a:p>
            <a:r>
              <a:rPr lang="zh-CN" altLang="en-US" dirty="0" smtClean="0">
                <a:solidFill>
                  <a:srgbClr val="FF0000"/>
                </a:solidFill>
              </a:rPr>
              <a:t>工程</a:t>
            </a:r>
            <a:r>
              <a:rPr lang="zh-CN" altLang="en-US" dirty="0">
                <a:solidFill>
                  <a:srgbClr val="FF0000"/>
                </a:solidFill>
              </a:rPr>
              <a:t>管理项目</a:t>
            </a:r>
            <a:r>
              <a:rPr lang="zh-CN" altLang="en-US" dirty="0"/>
              <a:t>：一般应提交本人在项目管理过程中所承担的主要专业技术工作证明材料和第三方证明材料</a:t>
            </a:r>
            <a:r>
              <a:rPr lang="zh-CN" altLang="en-US" dirty="0" smtClean="0"/>
              <a:t>。</a:t>
            </a:r>
            <a:endParaRPr lang="en-US" altLang="zh-CN" dirty="0" smtClean="0"/>
          </a:p>
          <a:p>
            <a:r>
              <a:rPr lang="zh-CN" altLang="en-US" dirty="0" smtClean="0">
                <a:solidFill>
                  <a:srgbClr val="FF0000"/>
                </a:solidFill>
              </a:rPr>
              <a:t>科研</a:t>
            </a:r>
            <a:r>
              <a:rPr lang="zh-CN" altLang="en-US" dirty="0">
                <a:solidFill>
                  <a:srgbClr val="FF0000"/>
                </a:solidFill>
              </a:rPr>
              <a:t>课题</a:t>
            </a:r>
            <a:r>
              <a:rPr lang="zh-CN" altLang="en-US" dirty="0"/>
              <a:t>：一般应提交课题立项申请表、科技项目合同、鉴定或验收证书等证明材料。”</a:t>
            </a:r>
            <a:endParaRPr lang="en-US" altLang="zh-CN" b="1" dirty="0" smtClean="0"/>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79170" y="405458"/>
            <a:ext cx="3057247"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十三、工作总结</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790856" y="990233"/>
            <a:ext cx="9793088" cy="2139047"/>
          </a:xfrm>
          <a:prstGeom prst="rect">
            <a:avLst/>
          </a:prstGeom>
        </p:spPr>
        <p:txBody>
          <a:bodyPr wrap="square">
            <a:spAutoFit/>
          </a:bodyPr>
          <a:lstStyle/>
          <a:p>
            <a:r>
              <a:rPr lang="en-US" altLang="zh-CN" dirty="0" smtClean="0"/>
              <a:t>1</a:t>
            </a:r>
            <a:r>
              <a:rPr lang="zh-CN" altLang="en-US" dirty="0" smtClean="0"/>
              <a:t>、任职</a:t>
            </a:r>
            <a:r>
              <a:rPr lang="zh-CN" altLang="en-US" dirty="0"/>
              <a:t>以来</a:t>
            </a:r>
            <a:r>
              <a:rPr lang="zh-CN" altLang="en-US" dirty="0" smtClean="0"/>
              <a:t>工作总结</a:t>
            </a:r>
            <a:r>
              <a:rPr lang="en-US" altLang="zh-CN" dirty="0" smtClean="0"/>
              <a:t>,</a:t>
            </a:r>
            <a:r>
              <a:rPr lang="zh-CN" altLang="en-US" dirty="0" smtClean="0"/>
              <a:t>建议</a:t>
            </a:r>
            <a:r>
              <a:rPr lang="zh-CN" altLang="en-US" dirty="0"/>
              <a:t>至少 </a:t>
            </a:r>
            <a:r>
              <a:rPr lang="en-US" altLang="zh-CN" dirty="0"/>
              <a:t>800 </a:t>
            </a:r>
            <a:r>
              <a:rPr lang="zh-CN" altLang="en-US" dirty="0"/>
              <a:t>字，请勿</a:t>
            </a:r>
            <a:r>
              <a:rPr lang="zh-CN" altLang="en-US" dirty="0" smtClean="0"/>
              <a:t>超过 </a:t>
            </a:r>
            <a:r>
              <a:rPr lang="en-US" altLang="zh-CN" dirty="0"/>
              <a:t>2000 </a:t>
            </a:r>
            <a:r>
              <a:rPr lang="zh-CN" altLang="en-US" dirty="0"/>
              <a:t>字</a:t>
            </a:r>
            <a:r>
              <a:rPr lang="zh-CN" altLang="en-US" dirty="0" smtClean="0"/>
              <a:t>。</a:t>
            </a:r>
            <a:endParaRPr lang="en-US" altLang="zh-CN" dirty="0" smtClean="0"/>
          </a:p>
          <a:p>
            <a:r>
              <a:rPr lang="zh-CN" altLang="en-US" b="1" dirty="0" smtClean="0"/>
              <a:t>专业</a:t>
            </a:r>
            <a:r>
              <a:rPr lang="zh-CN" altLang="en-US" b="1" dirty="0"/>
              <a:t>技术工作总结</a:t>
            </a:r>
            <a:r>
              <a:rPr lang="zh-CN" altLang="en-US" dirty="0"/>
              <a:t>：对任现职期间专业技术工作情况总结。一般应包括：基本情况（姓名、性别、毕业学校、现专业技术资格、简历等）、开展工作情况（如设计、科研、施工、科技管理等技术工作、参与学术交流、继续教育等）、取得业绩（按工作内容分述）、专业特长（经验）、今后努力方向等内容。</a:t>
            </a:r>
            <a:endParaRPr lang="en-US" altLang="zh-CN" dirty="0" smtClean="0"/>
          </a:p>
          <a:p>
            <a:r>
              <a:rPr lang="en-US" altLang="zh-CN" dirty="0" smtClean="0"/>
              <a:t>2</a:t>
            </a:r>
            <a:r>
              <a:rPr lang="zh-CN" altLang="en-US" dirty="0" smtClean="0"/>
              <a:t>、录入</a:t>
            </a:r>
            <a:r>
              <a:rPr lang="zh-CN" altLang="en-US" dirty="0"/>
              <a:t>完成后可以点击页面底部按钮</a:t>
            </a:r>
            <a:r>
              <a:rPr lang="zh-CN" altLang="en-US" dirty="0">
                <a:solidFill>
                  <a:srgbClr val="FF0000"/>
                </a:solidFill>
              </a:rPr>
              <a:t>“申报</a:t>
            </a:r>
            <a:r>
              <a:rPr lang="zh-CN" altLang="en-US" dirty="0" smtClean="0">
                <a:solidFill>
                  <a:srgbClr val="FF0000"/>
                </a:solidFill>
              </a:rPr>
              <a:t>表预</a:t>
            </a:r>
            <a:r>
              <a:rPr lang="zh-CN" altLang="en-US" dirty="0">
                <a:solidFill>
                  <a:srgbClr val="FF0000"/>
                </a:solidFill>
              </a:rPr>
              <a:t>览”</a:t>
            </a:r>
            <a:r>
              <a:rPr lang="zh-CN" altLang="en-US" dirty="0"/>
              <a:t>查看文件格式，确保工作总结栏目无问题。 </a:t>
            </a:r>
            <a:endParaRPr lang="zh-CN" altLang="en-US" dirty="0">
              <a:solidFill>
                <a:srgbClr val="FF0000"/>
              </a:solidFill>
            </a:endParaRPr>
          </a:p>
        </p:txBody>
      </p:sp>
      <p:pic>
        <p:nvPicPr>
          <p:cNvPr id="2" name="图片 1"/>
          <p:cNvPicPr>
            <a:picLocks noChangeAspect="1"/>
          </p:cNvPicPr>
          <p:nvPr/>
        </p:nvPicPr>
        <p:blipFill>
          <a:blip r:embed="rId1"/>
          <a:stretch>
            <a:fillRect/>
          </a:stretch>
        </p:blipFill>
        <p:spPr>
          <a:xfrm>
            <a:off x="2206774" y="3285778"/>
            <a:ext cx="8515523" cy="3210741"/>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68800" y="405458"/>
            <a:ext cx="387798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十四、年度考核信息</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517783" y="1280877"/>
            <a:ext cx="9793088" cy="969496"/>
          </a:xfrm>
          <a:prstGeom prst="rect">
            <a:avLst/>
          </a:prstGeom>
        </p:spPr>
        <p:txBody>
          <a:bodyPr wrap="square">
            <a:spAutoFit/>
          </a:bodyPr>
          <a:lstStyle/>
          <a:p>
            <a:r>
              <a:rPr lang="en-US" altLang="zh-CN" dirty="0"/>
              <a:t>1</a:t>
            </a:r>
            <a:r>
              <a:rPr lang="zh-CN" altLang="en-US" dirty="0"/>
              <a:t>、 此项目为</a:t>
            </a:r>
            <a:r>
              <a:rPr lang="zh-CN" altLang="en-US" dirty="0">
                <a:solidFill>
                  <a:srgbClr val="FF0000"/>
                </a:solidFill>
              </a:rPr>
              <a:t>非必填项</a:t>
            </a:r>
            <a:r>
              <a:rPr lang="zh-CN" altLang="en-US" dirty="0"/>
              <a:t>，可以按照实际情况选择填写。 </a:t>
            </a:r>
            <a:endParaRPr lang="en-US" altLang="zh-CN" dirty="0" smtClean="0"/>
          </a:p>
          <a:p>
            <a:r>
              <a:rPr lang="en-US" altLang="zh-CN" dirty="0" smtClean="0"/>
              <a:t>2</a:t>
            </a:r>
            <a:r>
              <a:rPr lang="zh-CN" altLang="en-US" dirty="0"/>
              <a:t>、 企业单位人员如果没有年度考核信息可不做填写，</a:t>
            </a:r>
            <a:r>
              <a:rPr lang="zh-CN" altLang="en-US" dirty="0" smtClean="0">
                <a:solidFill>
                  <a:srgbClr val="FF0000"/>
                </a:solidFill>
              </a:rPr>
              <a:t>事业单位人员</a:t>
            </a:r>
            <a:r>
              <a:rPr lang="zh-CN" altLang="en-US" dirty="0" smtClean="0"/>
              <a:t>必须</a:t>
            </a:r>
            <a:r>
              <a:rPr lang="zh-CN" altLang="en-US" dirty="0"/>
              <a:t>进行</a:t>
            </a:r>
            <a:r>
              <a:rPr lang="zh-CN" altLang="en-US" dirty="0" smtClean="0"/>
              <a:t>填写并上传年度考核表。</a:t>
            </a:r>
            <a:endParaRPr lang="zh-CN" altLang="en-US" dirty="0">
              <a:solidFill>
                <a:srgbClr val="FF0000"/>
              </a:solidFill>
            </a:endParaRPr>
          </a:p>
        </p:txBody>
      </p:sp>
      <p:pic>
        <p:nvPicPr>
          <p:cNvPr id="2" name="图片 1"/>
          <p:cNvPicPr>
            <a:picLocks noChangeAspect="1"/>
          </p:cNvPicPr>
          <p:nvPr/>
        </p:nvPicPr>
        <p:blipFill>
          <a:blip r:embed="rId1"/>
          <a:stretch>
            <a:fillRect/>
          </a:stretch>
        </p:blipFill>
        <p:spPr>
          <a:xfrm>
            <a:off x="1480751" y="2637706"/>
            <a:ext cx="9254083" cy="333147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79169" y="405458"/>
            <a:ext cx="3057248"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十五、</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发明专利</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659777" y="1111456"/>
            <a:ext cx="9793088" cy="1261884"/>
          </a:xfrm>
          <a:prstGeom prst="rect">
            <a:avLst/>
          </a:prstGeom>
        </p:spPr>
        <p:txBody>
          <a:bodyPr wrap="square">
            <a:spAutoFit/>
          </a:bodyPr>
          <a:lstStyle/>
          <a:p>
            <a:r>
              <a:rPr lang="zh-CN" altLang="en-US" dirty="0"/>
              <a:t>按实际情况</a:t>
            </a:r>
            <a:r>
              <a:rPr lang="zh-CN" altLang="en-US" dirty="0" smtClean="0"/>
              <a:t>填写，</a:t>
            </a:r>
            <a:r>
              <a:rPr lang="zh-CN" altLang="en-US" dirty="0" smtClean="0">
                <a:solidFill>
                  <a:srgbClr val="FF0000"/>
                </a:solidFill>
              </a:rPr>
              <a:t>非必填项。</a:t>
            </a:r>
            <a:endParaRPr lang="en-US" altLang="zh-CN" dirty="0" smtClean="0">
              <a:solidFill>
                <a:srgbClr val="FF0000"/>
              </a:solidFill>
            </a:endParaRPr>
          </a:p>
          <a:p>
            <a:r>
              <a:rPr lang="zh-CN" altLang="en-US" dirty="0"/>
              <a:t>如需将</a:t>
            </a:r>
            <a:r>
              <a:rPr lang="zh-CN" altLang="en-US" dirty="0" smtClean="0"/>
              <a:t>发明专利或实用新型专利作为</a:t>
            </a:r>
            <a:r>
              <a:rPr lang="zh-CN" altLang="en-US" dirty="0"/>
              <a:t>业绩成果使用，需按资格条件要求，提供已</a:t>
            </a:r>
            <a:r>
              <a:rPr lang="zh-CN" altLang="en-US" dirty="0" smtClean="0"/>
              <a:t>推广应用证明和</a:t>
            </a:r>
            <a:r>
              <a:rPr lang="zh-CN" altLang="en-US" dirty="0"/>
              <a:t>显著社会、</a:t>
            </a:r>
            <a:r>
              <a:rPr lang="zh-CN" altLang="en-US" dirty="0" smtClean="0"/>
              <a:t>经济效益证明材料（例：提供</a:t>
            </a:r>
            <a:r>
              <a:rPr lang="zh-CN" altLang="en-US" dirty="0"/>
              <a:t>专利证书和成果转化合同及专利实施单位的证明）。</a:t>
            </a:r>
            <a:endParaRPr lang="en-US" altLang="zh-CN" dirty="0" smtClean="0">
              <a:solidFill>
                <a:srgbClr val="FF0000"/>
              </a:solidFill>
            </a:endParaRPr>
          </a:p>
        </p:txBody>
      </p:sp>
      <p:pic>
        <p:nvPicPr>
          <p:cNvPr id="3" name="图片 2"/>
          <p:cNvPicPr>
            <a:picLocks noChangeAspect="1"/>
          </p:cNvPicPr>
          <p:nvPr/>
        </p:nvPicPr>
        <p:blipFill>
          <a:blip r:embed="rId1"/>
          <a:stretch>
            <a:fillRect/>
          </a:stretch>
        </p:blipFill>
        <p:spPr>
          <a:xfrm>
            <a:off x="874634" y="2494563"/>
            <a:ext cx="10578231" cy="3864993"/>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68801" y="405458"/>
            <a:ext cx="387798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十六、</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社保缴费证明</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630710" y="1413570"/>
            <a:ext cx="9793088" cy="677108"/>
          </a:xfrm>
          <a:prstGeom prst="rect">
            <a:avLst/>
          </a:prstGeom>
        </p:spPr>
        <p:txBody>
          <a:bodyPr wrap="square">
            <a:spAutoFit/>
          </a:bodyPr>
          <a:lstStyle/>
          <a:p>
            <a:r>
              <a:rPr lang="en-US" altLang="zh-CN" dirty="0" smtClean="0"/>
              <a:t>1</a:t>
            </a:r>
            <a:r>
              <a:rPr lang="zh-CN" altLang="en-US" dirty="0" smtClean="0"/>
              <a:t>、省内参保信息点击</a:t>
            </a:r>
            <a:r>
              <a:rPr lang="zh-CN" altLang="en-US" dirty="0" smtClean="0">
                <a:solidFill>
                  <a:srgbClr val="FF0000"/>
                </a:solidFill>
              </a:rPr>
              <a:t>“自动获取”</a:t>
            </a:r>
            <a:r>
              <a:rPr lang="zh-CN" altLang="en-US" dirty="0" smtClean="0"/>
              <a:t>即可。</a:t>
            </a:r>
            <a:endParaRPr lang="en-US" altLang="zh-CN" dirty="0" smtClean="0"/>
          </a:p>
          <a:p>
            <a:r>
              <a:rPr lang="en-US" altLang="zh-CN" dirty="0" smtClean="0"/>
              <a:t>2</a:t>
            </a:r>
            <a:r>
              <a:rPr lang="zh-CN" altLang="en-US" dirty="0" smtClean="0"/>
              <a:t>、省外参保信息请手动点击</a:t>
            </a:r>
            <a:r>
              <a:rPr lang="zh-CN" altLang="en-US" dirty="0" smtClean="0">
                <a:solidFill>
                  <a:srgbClr val="FF0000"/>
                </a:solidFill>
              </a:rPr>
              <a:t>“添加”</a:t>
            </a:r>
            <a:r>
              <a:rPr lang="zh-CN" altLang="en-US" dirty="0" smtClean="0"/>
              <a:t>，并上传佐证材料。</a:t>
            </a:r>
            <a:endParaRPr lang="en-US" altLang="zh-CN" dirty="0" smtClean="0"/>
          </a:p>
        </p:txBody>
      </p:sp>
      <p:pic>
        <p:nvPicPr>
          <p:cNvPr id="2" name="图片 1"/>
          <p:cNvPicPr>
            <a:picLocks noChangeAspect="1"/>
          </p:cNvPicPr>
          <p:nvPr/>
        </p:nvPicPr>
        <p:blipFill>
          <a:blip r:embed="rId1"/>
          <a:stretch>
            <a:fillRect/>
          </a:stretch>
        </p:blipFill>
        <p:spPr>
          <a:xfrm>
            <a:off x="910630" y="2637706"/>
            <a:ext cx="10971038" cy="3274491"/>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062729" y="405458"/>
            <a:ext cx="6090129"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十七、</a:t>
            </a:r>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rPr>
              <a:t>单位</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公示及结果报告证明</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702718" y="1792945"/>
            <a:ext cx="9793088" cy="969496"/>
          </a:xfrm>
          <a:prstGeom prst="rect">
            <a:avLst/>
          </a:prstGeom>
        </p:spPr>
        <p:txBody>
          <a:bodyPr wrap="square">
            <a:spAutoFit/>
          </a:bodyPr>
          <a:lstStyle/>
          <a:p>
            <a:pPr marL="457200" indent="-457200">
              <a:buAutoNum type="arabicPeriod"/>
            </a:pPr>
            <a:r>
              <a:rPr lang="zh-CN" altLang="en-US" dirty="0" smtClean="0"/>
              <a:t>单位</a:t>
            </a:r>
            <a:r>
              <a:rPr lang="zh-CN" altLang="en-US" dirty="0"/>
              <a:t>同意申报证明：点击</a:t>
            </a:r>
            <a:r>
              <a:rPr lang="zh-CN" altLang="en-US" dirty="0">
                <a:solidFill>
                  <a:srgbClr val="FF0000"/>
                </a:solidFill>
              </a:rPr>
              <a:t>模板下载</a:t>
            </a:r>
            <a:r>
              <a:rPr lang="zh-CN" altLang="en-US" dirty="0"/>
              <a:t>填写相关信息后，上 传单位同意申报证明 </a:t>
            </a:r>
            <a:r>
              <a:rPr lang="en-US" altLang="zh-CN" dirty="0"/>
              <a:t>PDF </a:t>
            </a:r>
            <a:r>
              <a:rPr lang="zh-CN" altLang="en-US" dirty="0"/>
              <a:t>文件</a:t>
            </a:r>
            <a:r>
              <a:rPr lang="zh-CN" altLang="en-US" dirty="0">
                <a:solidFill>
                  <a:srgbClr val="FF0000"/>
                </a:solidFill>
              </a:rPr>
              <a:t>（单位盖章）</a:t>
            </a:r>
            <a:r>
              <a:rPr lang="zh-CN" altLang="en-US" dirty="0"/>
              <a:t>； </a:t>
            </a:r>
            <a:endParaRPr lang="en-US" altLang="zh-CN" dirty="0" smtClean="0"/>
          </a:p>
          <a:p>
            <a:pPr marL="457200" indent="-457200">
              <a:buAutoNum type="arabicPeriod"/>
            </a:pPr>
            <a:r>
              <a:rPr lang="zh-CN" altLang="en-US" dirty="0" smtClean="0"/>
              <a:t>个人</a:t>
            </a:r>
            <a:r>
              <a:rPr lang="zh-CN" altLang="en-US" dirty="0"/>
              <a:t>承诺书：点击</a:t>
            </a:r>
            <a:r>
              <a:rPr lang="zh-CN" altLang="en-US" dirty="0">
                <a:solidFill>
                  <a:srgbClr val="FF0000"/>
                </a:solidFill>
              </a:rPr>
              <a:t>模板下载</a:t>
            </a:r>
            <a:r>
              <a:rPr lang="zh-CN" altLang="en-US" dirty="0"/>
              <a:t>填写相关信息后，上传 </a:t>
            </a:r>
            <a:r>
              <a:rPr lang="en-US" altLang="zh-CN" dirty="0"/>
              <a:t>PDF </a:t>
            </a:r>
            <a:r>
              <a:rPr lang="zh-CN" altLang="en-US" dirty="0"/>
              <a:t>文件</a:t>
            </a:r>
            <a:r>
              <a:rPr lang="zh-CN" altLang="en-US" dirty="0">
                <a:solidFill>
                  <a:srgbClr val="FF0000"/>
                </a:solidFill>
              </a:rPr>
              <a:t>（个人手写签名）</a:t>
            </a:r>
            <a:r>
              <a:rPr lang="zh-CN" altLang="en-US" dirty="0"/>
              <a:t>。 </a:t>
            </a:r>
            <a:endParaRPr lang="en-US" altLang="zh-CN" dirty="0" smtClean="0">
              <a:solidFill>
                <a:srgbClr val="FF0000"/>
              </a:solidFill>
            </a:endParaRPr>
          </a:p>
        </p:txBody>
      </p:sp>
      <p:pic>
        <p:nvPicPr>
          <p:cNvPr id="2" name="图片 1"/>
          <p:cNvPicPr>
            <a:picLocks noChangeAspect="1"/>
          </p:cNvPicPr>
          <p:nvPr/>
        </p:nvPicPr>
        <p:blipFill>
          <a:blip r:embed="rId1"/>
          <a:stretch>
            <a:fillRect/>
          </a:stretch>
        </p:blipFill>
        <p:spPr>
          <a:xfrm>
            <a:off x="1057642" y="2925738"/>
            <a:ext cx="10438164" cy="3745656"/>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168799" y="405458"/>
            <a:ext cx="3877986"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十八、破格申报材料</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702718" y="1792945"/>
            <a:ext cx="9793088" cy="384721"/>
          </a:xfrm>
          <a:prstGeom prst="rect">
            <a:avLst/>
          </a:prstGeom>
        </p:spPr>
        <p:txBody>
          <a:bodyPr wrap="square">
            <a:spAutoFit/>
          </a:bodyPr>
          <a:lstStyle/>
          <a:p>
            <a:r>
              <a:rPr lang="zh-CN" altLang="en-US" dirty="0"/>
              <a:t>此项目为</a:t>
            </a:r>
            <a:r>
              <a:rPr lang="zh-CN" altLang="en-US" dirty="0">
                <a:solidFill>
                  <a:srgbClr val="FF0000"/>
                </a:solidFill>
              </a:rPr>
              <a:t>非必填项</a:t>
            </a:r>
            <a:r>
              <a:rPr lang="zh-CN" altLang="en-US" dirty="0" smtClean="0"/>
              <a:t>，如确实属于破格申报，在此上传材料</a:t>
            </a:r>
            <a:endParaRPr lang="en-US" altLang="zh-CN" dirty="0" smtClean="0">
              <a:solidFill>
                <a:srgbClr val="FF0000"/>
              </a:solidFill>
            </a:endParaRPr>
          </a:p>
        </p:txBody>
      </p:sp>
      <p:pic>
        <p:nvPicPr>
          <p:cNvPr id="2" name="图片 1"/>
          <p:cNvPicPr>
            <a:picLocks noChangeAspect="1"/>
          </p:cNvPicPr>
          <p:nvPr/>
        </p:nvPicPr>
        <p:blipFill>
          <a:blip r:embed="rId1"/>
          <a:stretch>
            <a:fillRect/>
          </a:stretch>
        </p:blipFill>
        <p:spPr>
          <a:xfrm>
            <a:off x="1486694" y="2565698"/>
            <a:ext cx="9413057" cy="3407143"/>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79170" y="405458"/>
            <a:ext cx="3057247"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十九、其他</a:t>
            </a:r>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材料</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702717" y="1165023"/>
            <a:ext cx="9793088" cy="1846659"/>
          </a:xfrm>
          <a:prstGeom prst="rect">
            <a:avLst/>
          </a:prstGeom>
        </p:spPr>
        <p:txBody>
          <a:bodyPr wrap="square">
            <a:spAutoFit/>
          </a:bodyPr>
          <a:lstStyle/>
          <a:p>
            <a:r>
              <a:rPr lang="en-US" altLang="zh-CN" dirty="0" smtClean="0"/>
              <a:t>1</a:t>
            </a:r>
            <a:r>
              <a:rPr lang="zh-CN" altLang="en-US" dirty="0" smtClean="0"/>
              <a:t>、</a:t>
            </a:r>
            <a:r>
              <a:rPr lang="zh-CN" altLang="zh-CN" dirty="0" smtClean="0"/>
              <a:t>申报</a:t>
            </a:r>
            <a:r>
              <a:rPr lang="zh-CN" altLang="zh-CN" dirty="0"/>
              <a:t>人员须认真阅读</a:t>
            </a:r>
            <a:r>
              <a:rPr lang="zh-CN" altLang="zh-CN" b="1" dirty="0"/>
              <a:t>各专业技术资格条件及其附录，</a:t>
            </a:r>
            <a:r>
              <a:rPr lang="zh-CN" altLang="zh-CN" dirty="0"/>
              <a:t>对照工作经历（能力）、业绩、成果的</a:t>
            </a:r>
            <a:r>
              <a:rPr lang="zh-CN" altLang="zh-CN" dirty="0" smtClean="0"/>
              <a:t>要求</a:t>
            </a:r>
            <a:r>
              <a:rPr lang="zh-CN" altLang="en-US" dirty="0" smtClean="0"/>
              <a:t>，</a:t>
            </a:r>
            <a:r>
              <a:rPr lang="zh-CN" altLang="zh-CN" dirty="0" smtClean="0"/>
              <a:t>在</a:t>
            </a:r>
            <a:r>
              <a:rPr lang="zh-CN" altLang="en-US" dirty="0" smtClean="0"/>
              <a:t>此</a:t>
            </a:r>
            <a:r>
              <a:rPr lang="zh-CN" altLang="zh-CN" dirty="0" smtClean="0"/>
              <a:t>上</a:t>
            </a:r>
            <a:r>
              <a:rPr lang="zh-CN" altLang="zh-CN" dirty="0"/>
              <a:t>传</a:t>
            </a:r>
            <a:r>
              <a:rPr lang="zh-CN" altLang="zh-CN" dirty="0" smtClean="0">
                <a:solidFill>
                  <a:srgbClr val="FF0000"/>
                </a:solidFill>
              </a:rPr>
              <a:t>《能力业绩自评表》</a:t>
            </a:r>
            <a:r>
              <a:rPr lang="zh-CN" altLang="en-US" dirty="0" smtClean="0"/>
              <a:t>。</a:t>
            </a:r>
            <a:endParaRPr lang="en-US" altLang="zh-CN" dirty="0" smtClean="0"/>
          </a:p>
          <a:p>
            <a:r>
              <a:rPr lang="en-US" altLang="zh-CN" dirty="0" smtClean="0"/>
              <a:t>2</a:t>
            </a:r>
            <a:r>
              <a:rPr lang="zh-CN" altLang="en-US" dirty="0" smtClean="0"/>
              <a:t>、</a:t>
            </a:r>
            <a:r>
              <a:rPr lang="zh-CN" altLang="zh-CN" dirty="0">
                <a:solidFill>
                  <a:srgbClr val="FF0000"/>
                </a:solidFill>
              </a:rPr>
              <a:t> </a:t>
            </a:r>
            <a:r>
              <a:rPr lang="zh-CN" altLang="zh-CN" dirty="0" smtClean="0">
                <a:solidFill>
                  <a:srgbClr val="FF0000"/>
                </a:solidFill>
              </a:rPr>
              <a:t>《能力业绩自评表》</a:t>
            </a:r>
            <a:r>
              <a:rPr lang="zh-CN" altLang="en-US" dirty="0" smtClean="0"/>
              <a:t>中申报人的勾选项均需上传</a:t>
            </a:r>
            <a:r>
              <a:rPr lang="zh-CN" altLang="en-US" dirty="0"/>
              <a:t>证明材料</a:t>
            </a:r>
            <a:r>
              <a:rPr lang="zh-CN" altLang="en-US" dirty="0" smtClean="0"/>
              <a:t>到对应栏目。（例：业绩成果上传到</a:t>
            </a:r>
            <a:r>
              <a:rPr lang="zh-CN" altLang="en-US" dirty="0" smtClean="0">
                <a:solidFill>
                  <a:srgbClr val="FF0000"/>
                </a:solidFill>
              </a:rPr>
              <a:t>工作业绩</a:t>
            </a:r>
            <a:r>
              <a:rPr lang="zh-CN" altLang="en-US" dirty="0" smtClean="0"/>
              <a:t>，论文上传到</a:t>
            </a:r>
            <a:r>
              <a:rPr lang="zh-CN" altLang="en-US" dirty="0" smtClean="0">
                <a:solidFill>
                  <a:srgbClr val="FF0000"/>
                </a:solidFill>
              </a:rPr>
              <a:t>学术成果信息</a:t>
            </a:r>
            <a:r>
              <a:rPr lang="zh-CN" altLang="en-US" dirty="0" smtClean="0"/>
              <a:t>，发明专利上传到</a:t>
            </a:r>
            <a:r>
              <a:rPr lang="zh-CN" altLang="en-US" dirty="0" smtClean="0">
                <a:solidFill>
                  <a:srgbClr val="FF0000"/>
                </a:solidFill>
              </a:rPr>
              <a:t>发明专利 </a:t>
            </a:r>
            <a:r>
              <a:rPr lang="zh-CN" altLang="en-US" dirty="0" smtClean="0"/>
              <a:t>等）</a:t>
            </a:r>
            <a:endParaRPr lang="en-US" altLang="zh-CN" dirty="0" smtClean="0"/>
          </a:p>
          <a:p>
            <a:r>
              <a:rPr lang="en-US" altLang="zh-CN" dirty="0" smtClean="0"/>
              <a:t>3</a:t>
            </a:r>
            <a:r>
              <a:rPr lang="zh-CN" altLang="en-US" dirty="0" smtClean="0"/>
              <a:t>、劳务派遣人员、人力资源公司社保代缴人员需在此上传劳动合同、劳务派遣合同或社保代缴协议。</a:t>
            </a:r>
            <a:endParaRPr lang="en-US" altLang="zh-CN" dirty="0" smtClean="0"/>
          </a:p>
        </p:txBody>
      </p:sp>
      <p:pic>
        <p:nvPicPr>
          <p:cNvPr id="2" name="图片 1"/>
          <p:cNvPicPr>
            <a:picLocks noChangeAspect="1"/>
          </p:cNvPicPr>
          <p:nvPr/>
        </p:nvPicPr>
        <p:blipFill>
          <a:blip r:embed="rId1"/>
          <a:stretch>
            <a:fillRect/>
          </a:stretch>
        </p:blipFill>
        <p:spPr>
          <a:xfrm>
            <a:off x="1574080" y="3179640"/>
            <a:ext cx="10050363" cy="3626089"/>
          </a:xfrm>
          <a:prstGeom prst="rect">
            <a:avLst/>
          </a:prstGeom>
        </p:spPr>
      </p:pic>
      <p:graphicFrame>
        <p:nvGraphicFramePr>
          <p:cNvPr id="6" name="对象 5">
            <a:hlinkClick r:id="" action="ppaction://ole?verb=0"/>
          </p:cNvPr>
          <p:cNvGraphicFramePr>
            <a:graphicFrameLocks noChangeAspect="1"/>
          </p:cNvGraphicFramePr>
          <p:nvPr/>
        </p:nvGraphicFramePr>
        <p:xfrm>
          <a:off x="7131050" y="462280"/>
          <a:ext cx="2808605" cy="586740"/>
        </p:xfrm>
        <a:graphic>
          <a:graphicData uri="http://schemas.openxmlformats.org/presentationml/2006/ole">
            <mc:AlternateContent xmlns:mc="http://schemas.openxmlformats.org/markup-compatibility/2006">
              <mc:Choice xmlns:v="urn:schemas-microsoft-com:vml" Requires="v">
                <p:oleObj spid="_x0000_s1035" name="包装程序外壳对象" showAsIcon="1" r:id="rId2" imgW="3143250" imgH="771525" progId="Package">
                  <p:embed/>
                </p:oleObj>
              </mc:Choice>
              <mc:Fallback>
                <p:oleObj name="包装程序外壳对象" showAsIcon="1" r:id="rId2" imgW="3143250" imgH="771525" progId="Package">
                  <p:embed/>
                  <p:pic>
                    <p:nvPicPr>
                      <p:cNvPr id="0" name="图片 1025"/>
                      <p:cNvPicPr/>
                      <p:nvPr/>
                    </p:nvPicPr>
                    <p:blipFill>
                      <a:blip r:embed="rId3"/>
                      <a:stretch>
                        <a:fillRect/>
                      </a:stretch>
                    </p:blipFill>
                    <p:spPr>
                      <a:xfrm>
                        <a:off x="7131050" y="462280"/>
                        <a:ext cx="2808605" cy="586740"/>
                      </a:xfrm>
                      <a:prstGeom prst="rect">
                        <a:avLst/>
                      </a:prstGeom>
                    </p:spPr>
                  </p:pic>
                </p:oleObj>
              </mc:Fallback>
            </mc:AlternateContent>
          </a:graphicData>
        </a:graphic>
      </p:graphicFrame>
    </p:spTree>
    <p:custDataLst>
      <p:tags r:id="rId4"/>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hqprint"/>
          <a:stretch>
            <a:fillRect/>
          </a:stretch>
        </p:blipFill>
        <p:spPr>
          <a:xfrm rot="10800000" flipH="1">
            <a:off x="4876166" y="1068990"/>
            <a:ext cx="2438081" cy="2721120"/>
          </a:xfrm>
          <a:prstGeom prst="rect">
            <a:avLst/>
          </a:prstGeom>
        </p:spPr>
      </p:pic>
      <p:sp>
        <p:nvSpPr>
          <p:cNvPr id="3" name="文本框 2"/>
          <p:cNvSpPr txBox="1"/>
          <p:nvPr/>
        </p:nvSpPr>
        <p:spPr>
          <a:xfrm>
            <a:off x="5538032" y="1427718"/>
            <a:ext cx="1127085" cy="1107852"/>
          </a:xfrm>
          <a:prstGeom prst="rect">
            <a:avLst/>
          </a:prstGeom>
          <a:noFill/>
        </p:spPr>
        <p:txBody>
          <a:bodyPr wrap="none" rtlCol="0">
            <a:spAutoFit/>
            <a:scene3d>
              <a:camera prst="orthographicFront"/>
              <a:lightRig rig="threePt" dir="t"/>
            </a:scene3d>
            <a:sp3d contourW="12700"/>
          </a:bodyPr>
          <a:lstStyle/>
          <a:p>
            <a:pPr algn="ctr" defTabSz="914400"/>
            <a:r>
              <a:rPr lang="en-US" altLang="zh-CN" sz="6600" i="1" dirty="0">
                <a:solidFill>
                  <a:prstClr val="white"/>
                </a:solidFill>
                <a:latin typeface="Arial" panose="020B0604020202020204"/>
                <a:ea typeface="微软雅黑" panose="020B0503020204020204" pitchFamily="34" charset="-122"/>
                <a:cs typeface="+mn-ea"/>
                <a:sym typeface="+mn-lt"/>
              </a:rPr>
              <a:t>01</a:t>
            </a:r>
            <a:endParaRPr lang="zh-CN" altLang="en-US" sz="6600" i="1" dirty="0">
              <a:solidFill>
                <a:prstClr val="white"/>
              </a:solidFill>
              <a:latin typeface="Arial" panose="020B0604020202020204"/>
              <a:ea typeface="微软雅黑" panose="020B0503020204020204" pitchFamily="34" charset="-122"/>
              <a:cs typeface="+mn-ea"/>
              <a:sym typeface="+mn-lt"/>
            </a:endParaRPr>
          </a:p>
        </p:txBody>
      </p:sp>
      <p:sp>
        <p:nvSpPr>
          <p:cNvPr id="4" name="文本框 3"/>
          <p:cNvSpPr txBox="1"/>
          <p:nvPr/>
        </p:nvSpPr>
        <p:spPr>
          <a:xfrm>
            <a:off x="4976952" y="4297277"/>
            <a:ext cx="2236510" cy="707886"/>
          </a:xfrm>
          <a:prstGeom prst="rect">
            <a:avLst/>
          </a:prstGeom>
          <a:noFill/>
        </p:spPr>
        <p:txBody>
          <a:bodyPr wrap="none" rtlCol="0">
            <a:spAutoFit/>
            <a:scene3d>
              <a:camera prst="orthographicFront"/>
              <a:lightRig rig="threePt" dir="t"/>
            </a:scene3d>
            <a:sp3d contourW="12700"/>
          </a:bodyPr>
          <a:lstStyle/>
          <a:p>
            <a:pPr algn="ctr" defTabSz="914400">
              <a:defRPr/>
            </a:pPr>
            <a:r>
              <a:rPr lang="zh-CN" altLang="en-US" sz="4000" b="1" dirty="0" smtClean="0">
                <a:solidFill>
                  <a:prstClr val="black">
                    <a:lumMod val="75000"/>
                    <a:lumOff val="25000"/>
                  </a:prstClr>
                </a:solidFill>
                <a:latin typeface="Arial" panose="020B0604020202020204"/>
                <a:ea typeface="微软雅黑" panose="020B0503020204020204" pitchFamily="34" charset="-122"/>
                <a:cs typeface="+mn-ea"/>
                <a:sym typeface="+mn-lt"/>
              </a:rPr>
              <a:t>申报网站</a:t>
            </a:r>
            <a:endParaRPr lang="zh-CN" altLang="en-US" sz="40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63617" y="405458"/>
            <a:ext cx="4288354"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二十、申报提交或取消</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 name="矩形 3"/>
          <p:cNvSpPr/>
          <p:nvPr/>
        </p:nvSpPr>
        <p:spPr>
          <a:xfrm>
            <a:off x="1702718" y="1341562"/>
            <a:ext cx="9433048" cy="1554272"/>
          </a:xfrm>
          <a:prstGeom prst="rect">
            <a:avLst/>
          </a:prstGeom>
        </p:spPr>
        <p:txBody>
          <a:bodyPr wrap="square">
            <a:spAutoFit/>
          </a:bodyPr>
          <a:lstStyle/>
          <a:p>
            <a:r>
              <a:rPr lang="en-US" altLang="zh-CN" dirty="0" smtClean="0"/>
              <a:t>1</a:t>
            </a:r>
            <a:r>
              <a:rPr lang="zh-CN" altLang="en-US" dirty="0" smtClean="0"/>
              <a:t>、申报</a:t>
            </a:r>
            <a:r>
              <a:rPr lang="zh-CN" altLang="en-US" dirty="0"/>
              <a:t>人填写完所有的信息后</a:t>
            </a:r>
            <a:r>
              <a:rPr lang="zh-CN" altLang="en-US" dirty="0" smtClean="0"/>
              <a:t>可以点击</a:t>
            </a:r>
            <a:r>
              <a:rPr lang="zh-CN" altLang="en-US" dirty="0" smtClean="0">
                <a:solidFill>
                  <a:srgbClr val="FF0000"/>
                </a:solidFill>
              </a:rPr>
              <a:t>“申报表预览”</a:t>
            </a:r>
            <a:r>
              <a:rPr lang="zh-CN" altLang="en-US" dirty="0" smtClean="0"/>
              <a:t>，</a:t>
            </a:r>
            <a:r>
              <a:rPr lang="zh-CN" altLang="en-US" dirty="0"/>
              <a:t>确认申报</a:t>
            </a:r>
            <a:r>
              <a:rPr lang="zh-CN" altLang="en-US" dirty="0" smtClean="0"/>
              <a:t>信息</a:t>
            </a:r>
            <a:r>
              <a:rPr lang="zh-CN" altLang="en-US" dirty="0"/>
              <a:t>正确后，</a:t>
            </a:r>
            <a:r>
              <a:rPr lang="zh-CN" altLang="en-US" dirty="0" smtClean="0"/>
              <a:t>点击</a:t>
            </a:r>
            <a:r>
              <a:rPr lang="zh-CN" altLang="en-US" dirty="0" smtClean="0">
                <a:solidFill>
                  <a:srgbClr val="FF0000"/>
                </a:solidFill>
              </a:rPr>
              <a:t>“提交”</a:t>
            </a:r>
            <a:r>
              <a:rPr lang="zh-CN" altLang="en-US" dirty="0" smtClean="0"/>
              <a:t>按钮</a:t>
            </a:r>
            <a:r>
              <a:rPr lang="zh-CN" altLang="en-US" dirty="0"/>
              <a:t>提交此次申报，等待后续审核</a:t>
            </a:r>
            <a:r>
              <a:rPr lang="zh-CN" altLang="en-US" dirty="0" smtClean="0"/>
              <a:t>。</a:t>
            </a:r>
            <a:endParaRPr lang="en-US" altLang="zh-CN" dirty="0" smtClean="0"/>
          </a:p>
          <a:p>
            <a:r>
              <a:rPr lang="en-US" altLang="zh-CN" dirty="0" smtClean="0"/>
              <a:t>2</a:t>
            </a:r>
            <a:r>
              <a:rPr lang="zh-CN" altLang="en-US" dirty="0" smtClean="0"/>
              <a:t>、 </a:t>
            </a:r>
            <a:r>
              <a:rPr lang="zh-CN" altLang="en-US" dirty="0"/>
              <a:t>点击</a:t>
            </a:r>
            <a:r>
              <a:rPr lang="zh-CN" altLang="en-US" dirty="0">
                <a:solidFill>
                  <a:srgbClr val="FF0000"/>
                </a:solidFill>
              </a:rPr>
              <a:t>“暂存”</a:t>
            </a:r>
            <a:r>
              <a:rPr lang="zh-CN" altLang="en-US" dirty="0"/>
              <a:t>按钮保存此次申报的信息，在“个人中心”</a:t>
            </a:r>
            <a:r>
              <a:rPr lang="en-US" altLang="zh-CN" dirty="0" smtClean="0"/>
              <a:t>-“</a:t>
            </a:r>
            <a:r>
              <a:rPr lang="zh-CN" altLang="en-US" dirty="0" smtClean="0"/>
              <a:t>我的办件”</a:t>
            </a:r>
            <a:r>
              <a:rPr lang="zh-CN" altLang="en-US" dirty="0"/>
              <a:t>可查看暂存的信息，并可修改提交</a:t>
            </a:r>
            <a:r>
              <a:rPr lang="zh-CN" altLang="en-US" dirty="0" smtClean="0"/>
              <a:t>。</a:t>
            </a:r>
            <a:endParaRPr lang="en-US" altLang="zh-CN" dirty="0" smtClean="0"/>
          </a:p>
          <a:p>
            <a:r>
              <a:rPr lang="en-US" altLang="zh-CN" dirty="0" smtClean="0"/>
              <a:t>3</a:t>
            </a:r>
            <a:r>
              <a:rPr lang="zh-CN" altLang="en-US" dirty="0" smtClean="0"/>
              <a:t>、如</a:t>
            </a:r>
            <a:r>
              <a:rPr lang="zh-CN" altLang="en-US" dirty="0"/>
              <a:t>点击</a:t>
            </a:r>
            <a:r>
              <a:rPr lang="zh-CN" altLang="en-US" dirty="0">
                <a:solidFill>
                  <a:srgbClr val="FF0000"/>
                </a:solidFill>
              </a:rPr>
              <a:t>“取消申请”</a:t>
            </a:r>
            <a:r>
              <a:rPr lang="zh-CN" altLang="en-US" dirty="0"/>
              <a:t>按钮， 则删除此次申报的信息。</a:t>
            </a:r>
            <a:endParaRPr lang="en-US" altLang="zh-CN" dirty="0" smtClean="0"/>
          </a:p>
        </p:txBody>
      </p:sp>
      <p:pic>
        <p:nvPicPr>
          <p:cNvPr id="3" name="图片 2"/>
          <p:cNvPicPr>
            <a:picLocks noChangeAspect="1"/>
          </p:cNvPicPr>
          <p:nvPr/>
        </p:nvPicPr>
        <p:blipFill>
          <a:blip r:embed="rId1"/>
          <a:stretch>
            <a:fillRect/>
          </a:stretch>
        </p:blipFill>
        <p:spPr>
          <a:xfrm>
            <a:off x="4006974" y="3933850"/>
            <a:ext cx="3962400" cy="7620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hqprint"/>
          <a:stretch>
            <a:fillRect/>
          </a:stretch>
        </p:blipFill>
        <p:spPr>
          <a:xfrm rot="10800000" flipH="1">
            <a:off x="4876166" y="1068990"/>
            <a:ext cx="2438081" cy="2721120"/>
          </a:xfrm>
          <a:prstGeom prst="rect">
            <a:avLst/>
          </a:prstGeom>
        </p:spPr>
      </p:pic>
      <p:sp>
        <p:nvSpPr>
          <p:cNvPr id="3" name="文本框 2"/>
          <p:cNvSpPr txBox="1"/>
          <p:nvPr/>
        </p:nvSpPr>
        <p:spPr>
          <a:xfrm>
            <a:off x="5538031" y="1427718"/>
            <a:ext cx="1127085" cy="1107852"/>
          </a:xfrm>
          <a:prstGeom prst="rect">
            <a:avLst/>
          </a:prstGeom>
          <a:noFill/>
        </p:spPr>
        <p:txBody>
          <a:bodyPr wrap="none" rtlCol="0">
            <a:spAutoFit/>
            <a:scene3d>
              <a:camera prst="orthographicFront"/>
              <a:lightRig rig="threePt" dir="t"/>
            </a:scene3d>
            <a:sp3d contourW="12700"/>
          </a:bodyPr>
          <a:lstStyle/>
          <a:p>
            <a:pPr algn="ctr" defTabSz="914400"/>
            <a:r>
              <a:rPr lang="en-US" altLang="zh-CN" sz="6600" i="1" dirty="0">
                <a:solidFill>
                  <a:prstClr val="white"/>
                </a:solidFill>
                <a:latin typeface="Arial" panose="020B0604020202020204"/>
                <a:ea typeface="微软雅黑" panose="020B0503020204020204" pitchFamily="34" charset="-122"/>
                <a:cs typeface="+mn-ea"/>
                <a:sym typeface="+mn-lt"/>
              </a:rPr>
              <a:t>03</a:t>
            </a:r>
            <a:endParaRPr lang="zh-CN" altLang="en-US" sz="6600" i="1" dirty="0">
              <a:solidFill>
                <a:prstClr val="white"/>
              </a:solidFill>
              <a:latin typeface="Arial" panose="020B0604020202020204"/>
              <a:ea typeface="微软雅黑" panose="020B0503020204020204" pitchFamily="34" charset="-122"/>
              <a:cs typeface="+mn-ea"/>
              <a:sym typeface="+mn-lt"/>
            </a:endParaRPr>
          </a:p>
        </p:txBody>
      </p:sp>
      <p:sp>
        <p:nvSpPr>
          <p:cNvPr id="4" name="文本框 3"/>
          <p:cNvSpPr txBox="1"/>
          <p:nvPr/>
        </p:nvSpPr>
        <p:spPr>
          <a:xfrm>
            <a:off x="4207511" y="4297277"/>
            <a:ext cx="3775394" cy="707886"/>
          </a:xfrm>
          <a:prstGeom prst="rect">
            <a:avLst/>
          </a:prstGeom>
          <a:noFill/>
        </p:spPr>
        <p:txBody>
          <a:bodyPr wrap="none" rtlCol="0">
            <a:spAutoFit/>
            <a:scene3d>
              <a:camera prst="orthographicFront"/>
              <a:lightRig rig="threePt" dir="t"/>
            </a:scene3d>
            <a:sp3d contourW="12700"/>
          </a:bodyPr>
          <a:lstStyle/>
          <a:p>
            <a:pPr algn="ctr" defTabSz="914400">
              <a:defRPr/>
            </a:pPr>
            <a:r>
              <a:rPr lang="zh-CN" altLang="en-US" sz="4000" b="1" dirty="0" smtClean="0">
                <a:solidFill>
                  <a:prstClr val="black">
                    <a:lumMod val="75000"/>
                    <a:lumOff val="25000"/>
                  </a:prstClr>
                </a:solidFill>
                <a:latin typeface="Arial" panose="020B0604020202020204"/>
                <a:ea typeface="微软雅黑" panose="020B0503020204020204" pitchFamily="34" charset="-122"/>
                <a:cs typeface="+mn-ea"/>
                <a:sym typeface="+mn-lt"/>
              </a:rPr>
              <a:t>进度查询及修改</a:t>
            </a:r>
            <a:endParaRPr lang="zh-CN" altLang="en-US" sz="40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63618" y="405458"/>
            <a:ext cx="4288354"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一、申报进度如何查询</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2" name="矩形 1"/>
          <p:cNvSpPr/>
          <p:nvPr/>
        </p:nvSpPr>
        <p:spPr>
          <a:xfrm>
            <a:off x="2327375" y="990233"/>
            <a:ext cx="7560840" cy="969496"/>
          </a:xfrm>
          <a:prstGeom prst="rect">
            <a:avLst/>
          </a:prstGeom>
        </p:spPr>
        <p:txBody>
          <a:bodyPr wrap="square">
            <a:spAutoFit/>
          </a:bodyPr>
          <a:lstStyle/>
          <a:p>
            <a:r>
              <a:rPr lang="zh-CN" altLang="en-US" dirty="0" smtClean="0"/>
              <a:t>登录网上办事</a:t>
            </a:r>
            <a:r>
              <a:rPr lang="zh-CN" altLang="en-US" dirty="0"/>
              <a:t>服务</a:t>
            </a:r>
            <a:r>
              <a:rPr lang="zh-CN" altLang="en-US" dirty="0" smtClean="0"/>
              <a:t>大厅，</a:t>
            </a:r>
            <a:r>
              <a:rPr lang="zh-CN" altLang="en-US" dirty="0"/>
              <a:t>在</a:t>
            </a:r>
            <a:r>
              <a:rPr lang="zh-CN" altLang="en-US" dirty="0" smtClean="0"/>
              <a:t>“个人中心”</a:t>
            </a:r>
            <a:r>
              <a:rPr lang="en-US" altLang="zh-CN" dirty="0" smtClean="0"/>
              <a:t>-</a:t>
            </a:r>
            <a:r>
              <a:rPr lang="zh-CN" altLang="en-US" dirty="0" smtClean="0"/>
              <a:t>“我的办件”</a:t>
            </a:r>
            <a:r>
              <a:rPr lang="en-US" altLang="zh-CN" dirty="0" smtClean="0"/>
              <a:t>-</a:t>
            </a:r>
            <a:r>
              <a:rPr lang="zh-CN" altLang="en-US" dirty="0" smtClean="0"/>
              <a:t>“查看办件详情”</a:t>
            </a:r>
            <a:r>
              <a:rPr lang="en-US" altLang="zh-CN" dirty="0" smtClean="0"/>
              <a:t>-</a:t>
            </a:r>
            <a:r>
              <a:rPr lang="zh-CN" altLang="en-US" dirty="0" smtClean="0"/>
              <a:t>“查看审核进度及意见”中</a:t>
            </a:r>
            <a:r>
              <a:rPr lang="zh-CN" altLang="en-US" dirty="0"/>
              <a:t>查询申报信息、审核进度及</a:t>
            </a:r>
            <a:r>
              <a:rPr lang="zh-CN" altLang="en-US" dirty="0" smtClean="0"/>
              <a:t>审核</a:t>
            </a:r>
            <a:r>
              <a:rPr lang="zh-CN" altLang="en-US" dirty="0"/>
              <a:t>意见。</a:t>
            </a:r>
            <a:endParaRPr lang="zh-CN" altLang="en-US" dirty="0"/>
          </a:p>
        </p:txBody>
      </p:sp>
      <p:pic>
        <p:nvPicPr>
          <p:cNvPr id="6" name="图片 5"/>
          <p:cNvPicPr>
            <a:picLocks noChangeAspect="1"/>
          </p:cNvPicPr>
          <p:nvPr/>
        </p:nvPicPr>
        <p:blipFill>
          <a:blip r:embed="rId1"/>
          <a:stretch>
            <a:fillRect/>
          </a:stretch>
        </p:blipFill>
        <p:spPr>
          <a:xfrm>
            <a:off x="2645617" y="1959728"/>
            <a:ext cx="6924356" cy="3486289"/>
          </a:xfrm>
          <a:prstGeom prst="rect">
            <a:avLst/>
          </a:prstGeom>
        </p:spPr>
      </p:pic>
      <p:pic>
        <p:nvPicPr>
          <p:cNvPr id="7" name="图片 6"/>
          <p:cNvPicPr>
            <a:picLocks noChangeAspect="1"/>
          </p:cNvPicPr>
          <p:nvPr/>
        </p:nvPicPr>
        <p:blipFill>
          <a:blip r:embed="rId2"/>
          <a:stretch>
            <a:fillRect/>
          </a:stretch>
        </p:blipFill>
        <p:spPr>
          <a:xfrm>
            <a:off x="4511030" y="5950074"/>
            <a:ext cx="3476625" cy="64770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291158" y="405458"/>
            <a:ext cx="5633273"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二、</a:t>
            </a:r>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rPr>
              <a:t>退回的</a:t>
            </a:r>
            <a:r>
              <a:rPr lang="zh-CN" altLang="en-US" sz="3200" b="1" dirty="0">
                <a:solidFill>
                  <a:prstClr val="black">
                    <a:lumMod val="75000"/>
                    <a:lumOff val="25000"/>
                  </a:prstClr>
                </a:solidFill>
                <a:latin typeface="Arial" panose="020B0604020202020204"/>
                <a:ea typeface="微软雅黑" panose="020B0503020204020204" pitchFamily="34" charset="-122"/>
                <a:cs typeface="+mn-ea"/>
              </a:rPr>
              <a:t>申报</a:t>
            </a:r>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rPr>
              <a:t>信息如何修改 </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2" name="矩形 1"/>
          <p:cNvSpPr/>
          <p:nvPr/>
        </p:nvSpPr>
        <p:spPr>
          <a:xfrm>
            <a:off x="2327375" y="990233"/>
            <a:ext cx="7560840" cy="384721"/>
          </a:xfrm>
          <a:prstGeom prst="rect">
            <a:avLst/>
          </a:prstGeom>
        </p:spPr>
        <p:txBody>
          <a:bodyPr wrap="square">
            <a:spAutoFit/>
          </a:bodyPr>
          <a:lstStyle/>
          <a:p>
            <a:r>
              <a:rPr lang="zh-CN" altLang="en-US" dirty="0"/>
              <a:t>登录网上办事服务大厅</a:t>
            </a:r>
            <a:r>
              <a:rPr lang="zh-CN" altLang="en-US" dirty="0" smtClean="0"/>
              <a:t>，点击“个人中心”</a:t>
            </a:r>
            <a:r>
              <a:rPr lang="en-US" altLang="zh-CN" dirty="0"/>
              <a:t>-</a:t>
            </a:r>
            <a:r>
              <a:rPr lang="zh-CN" altLang="en-US" dirty="0"/>
              <a:t>“我的办件”</a:t>
            </a:r>
            <a:r>
              <a:rPr lang="en-US" altLang="zh-CN" dirty="0"/>
              <a:t>-</a:t>
            </a:r>
            <a:r>
              <a:rPr lang="zh-CN" altLang="en-US" dirty="0" smtClean="0"/>
              <a:t>“ 修改“</a:t>
            </a:r>
            <a:endParaRPr lang="zh-CN" altLang="en-US" dirty="0"/>
          </a:p>
        </p:txBody>
      </p:sp>
      <p:pic>
        <p:nvPicPr>
          <p:cNvPr id="4" name="图片 3"/>
          <p:cNvPicPr>
            <a:picLocks noChangeAspect="1"/>
          </p:cNvPicPr>
          <p:nvPr/>
        </p:nvPicPr>
        <p:blipFill>
          <a:blip r:embed="rId1"/>
          <a:stretch>
            <a:fillRect/>
          </a:stretch>
        </p:blipFill>
        <p:spPr>
          <a:xfrm>
            <a:off x="910630" y="2061642"/>
            <a:ext cx="10199579" cy="3176786"/>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hqprint"/>
          <a:stretch>
            <a:fillRect/>
          </a:stretch>
        </p:blipFill>
        <p:spPr>
          <a:xfrm rot="10800000" flipH="1">
            <a:off x="4876166" y="1068990"/>
            <a:ext cx="2438081" cy="2721120"/>
          </a:xfrm>
          <a:prstGeom prst="rect">
            <a:avLst/>
          </a:prstGeom>
        </p:spPr>
      </p:pic>
      <p:sp>
        <p:nvSpPr>
          <p:cNvPr id="3" name="文本框 2"/>
          <p:cNvSpPr txBox="1"/>
          <p:nvPr/>
        </p:nvSpPr>
        <p:spPr>
          <a:xfrm>
            <a:off x="5537957" y="1427718"/>
            <a:ext cx="1127233" cy="1107867"/>
          </a:xfrm>
          <a:prstGeom prst="rect">
            <a:avLst/>
          </a:prstGeom>
          <a:noFill/>
        </p:spPr>
        <p:txBody>
          <a:bodyPr wrap="none" rtlCol="0">
            <a:spAutoFit/>
            <a:scene3d>
              <a:camera prst="orthographicFront"/>
              <a:lightRig rig="threePt" dir="t"/>
            </a:scene3d>
            <a:sp3d contourW="12700"/>
          </a:bodyPr>
          <a:lstStyle/>
          <a:p>
            <a:pPr algn="ctr" defTabSz="914400"/>
            <a:r>
              <a:rPr lang="en-US" altLang="zh-CN" sz="6600" i="1" dirty="0" smtClean="0">
                <a:solidFill>
                  <a:prstClr val="white"/>
                </a:solidFill>
                <a:latin typeface="Arial" panose="020B0604020202020204"/>
                <a:ea typeface="微软雅黑" panose="020B0503020204020204" pitchFamily="34" charset="-122"/>
                <a:cs typeface="+mn-ea"/>
                <a:sym typeface="+mn-lt"/>
              </a:rPr>
              <a:t>04</a:t>
            </a:r>
            <a:endParaRPr lang="zh-CN" altLang="en-US" sz="6600" i="1" dirty="0">
              <a:solidFill>
                <a:prstClr val="white"/>
              </a:solidFill>
              <a:latin typeface="Arial" panose="020B0604020202020204"/>
              <a:ea typeface="微软雅黑" panose="020B0503020204020204" pitchFamily="34" charset="-122"/>
              <a:cs typeface="+mn-ea"/>
              <a:sym typeface="+mn-lt"/>
            </a:endParaRPr>
          </a:p>
        </p:txBody>
      </p:sp>
      <p:sp>
        <p:nvSpPr>
          <p:cNvPr id="4" name="文本框 3"/>
          <p:cNvSpPr txBox="1"/>
          <p:nvPr/>
        </p:nvSpPr>
        <p:spPr>
          <a:xfrm>
            <a:off x="4463993" y="4297277"/>
            <a:ext cx="3262433" cy="707886"/>
          </a:xfrm>
          <a:prstGeom prst="rect">
            <a:avLst/>
          </a:prstGeom>
          <a:noFill/>
        </p:spPr>
        <p:txBody>
          <a:bodyPr wrap="none" rtlCol="0">
            <a:spAutoFit/>
            <a:scene3d>
              <a:camera prst="orthographicFront"/>
              <a:lightRig rig="threePt" dir="t"/>
            </a:scene3d>
            <a:sp3d contourW="12700"/>
          </a:bodyPr>
          <a:lstStyle/>
          <a:p>
            <a:pPr algn="ctr" defTabSz="914400">
              <a:defRPr/>
            </a:pPr>
            <a:r>
              <a:rPr lang="zh-CN" altLang="en-US" sz="4000" b="1" dirty="0" smtClean="0">
                <a:solidFill>
                  <a:prstClr val="black">
                    <a:lumMod val="75000"/>
                    <a:lumOff val="25000"/>
                  </a:prstClr>
                </a:solidFill>
                <a:latin typeface="Arial" panose="020B0604020202020204"/>
                <a:ea typeface="微软雅黑" panose="020B0503020204020204" pitchFamily="34" charset="-122"/>
                <a:cs typeface="+mn-ea"/>
                <a:sym typeface="+mn-lt"/>
              </a:rPr>
              <a:t>纸质材料提交</a:t>
            </a:r>
            <a:endParaRPr lang="zh-CN" altLang="en-US" sz="40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2798" y="1053530"/>
            <a:ext cx="7560840" cy="1261884"/>
          </a:xfrm>
          <a:prstGeom prst="rect">
            <a:avLst/>
          </a:prstGeom>
        </p:spPr>
        <p:txBody>
          <a:bodyPr wrap="square">
            <a:spAutoFit/>
          </a:bodyPr>
          <a:lstStyle/>
          <a:p>
            <a:r>
              <a:rPr lang="zh-CN" altLang="en-US" dirty="0"/>
              <a:t>登录“江苏省人力资源和社会保障厅网上办事服务大厅”，在“个人中心”</a:t>
            </a:r>
            <a:r>
              <a:rPr lang="en-US" altLang="zh-CN" dirty="0"/>
              <a:t>-</a:t>
            </a:r>
            <a:r>
              <a:rPr lang="zh-CN" altLang="en-US" dirty="0"/>
              <a:t>“我的办件”</a:t>
            </a:r>
            <a:r>
              <a:rPr lang="en-US" altLang="zh-CN" dirty="0"/>
              <a:t>-</a:t>
            </a:r>
            <a:r>
              <a:rPr lang="zh-CN" altLang="en-US" dirty="0"/>
              <a:t>“查看办件详情”</a:t>
            </a:r>
            <a:r>
              <a:rPr lang="en-US" altLang="zh-CN" dirty="0"/>
              <a:t>-</a:t>
            </a:r>
            <a:r>
              <a:rPr lang="zh-CN" altLang="en-US" dirty="0"/>
              <a:t>“查看审核进度及意见”中</a:t>
            </a:r>
            <a:r>
              <a:rPr lang="zh-CN" altLang="en-US" dirty="0" smtClean="0"/>
              <a:t>查询审核进度，如显示</a:t>
            </a:r>
            <a:r>
              <a:rPr lang="zh-CN" altLang="en-US" dirty="0" smtClean="0">
                <a:solidFill>
                  <a:srgbClr val="FF0000"/>
                </a:solidFill>
              </a:rPr>
              <a:t>评委会</a:t>
            </a:r>
            <a:r>
              <a:rPr lang="en-US" altLang="zh-CN" dirty="0" smtClean="0">
                <a:solidFill>
                  <a:srgbClr val="FF0000"/>
                </a:solidFill>
              </a:rPr>
              <a:t>-</a:t>
            </a:r>
            <a:r>
              <a:rPr lang="zh-CN" altLang="en-US" dirty="0" smtClean="0">
                <a:solidFill>
                  <a:srgbClr val="FF0000"/>
                </a:solidFill>
              </a:rPr>
              <a:t>复核通过</a:t>
            </a:r>
            <a:r>
              <a:rPr lang="zh-CN" altLang="en-US" dirty="0" smtClean="0"/>
              <a:t>，即可准备提交纸质材料并</a:t>
            </a:r>
            <a:r>
              <a:rPr lang="zh-CN" altLang="en-US" dirty="0" smtClean="0"/>
              <a:t>缴费。</a:t>
            </a:r>
            <a:endParaRPr lang="zh-CN" altLang="en-US" dirty="0"/>
          </a:p>
        </p:txBody>
      </p:sp>
      <p:pic>
        <p:nvPicPr>
          <p:cNvPr id="3" name="图片 2"/>
          <p:cNvPicPr>
            <a:picLocks noChangeAspect="1"/>
          </p:cNvPicPr>
          <p:nvPr/>
        </p:nvPicPr>
        <p:blipFill>
          <a:blip r:embed="rId1"/>
          <a:stretch>
            <a:fillRect/>
          </a:stretch>
        </p:blipFill>
        <p:spPr>
          <a:xfrm>
            <a:off x="680243" y="2634456"/>
            <a:ext cx="10829925" cy="1590675"/>
          </a:xfrm>
          <a:prstGeom prst="rect">
            <a:avLst/>
          </a:prstGeom>
        </p:spPr>
      </p:pic>
      <p:sp>
        <p:nvSpPr>
          <p:cNvPr id="6" name="文本框 5"/>
          <p:cNvSpPr txBox="1"/>
          <p:nvPr/>
        </p:nvSpPr>
        <p:spPr>
          <a:xfrm>
            <a:off x="3963618" y="405458"/>
            <a:ext cx="4288354"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一、确认报名通过情况</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2798" y="1053530"/>
            <a:ext cx="7560840" cy="1261884"/>
          </a:xfrm>
          <a:prstGeom prst="rect">
            <a:avLst/>
          </a:prstGeom>
        </p:spPr>
        <p:txBody>
          <a:bodyPr wrap="square">
            <a:spAutoFit/>
          </a:bodyPr>
          <a:lstStyle/>
          <a:p>
            <a:r>
              <a:rPr lang="zh-CN" altLang="en-US" dirty="0" smtClean="0"/>
              <a:t>登录</a:t>
            </a:r>
            <a:r>
              <a:rPr lang="zh-CN" altLang="en-US" dirty="0"/>
              <a:t>网上办事服务大厅，点击“个人中心”</a:t>
            </a:r>
            <a:r>
              <a:rPr lang="en-US" altLang="zh-CN" dirty="0"/>
              <a:t>-</a:t>
            </a:r>
            <a:r>
              <a:rPr lang="zh-CN" altLang="en-US" dirty="0"/>
              <a:t>“我的办件”</a:t>
            </a:r>
            <a:r>
              <a:rPr lang="en-US" altLang="zh-CN" dirty="0" smtClean="0"/>
              <a:t>-</a:t>
            </a:r>
            <a:r>
              <a:rPr lang="zh-CN" altLang="en-US" dirty="0" smtClean="0"/>
              <a:t> “查看办件详情” </a:t>
            </a:r>
            <a:r>
              <a:rPr lang="en-US" altLang="zh-CN" dirty="0" smtClean="0"/>
              <a:t>– </a:t>
            </a:r>
            <a:r>
              <a:rPr lang="zh-CN" altLang="en-US" dirty="0" smtClean="0"/>
              <a:t>“申报表下载”，下载</a:t>
            </a:r>
            <a:r>
              <a:rPr lang="zh-CN" altLang="en-US" dirty="0">
                <a:solidFill>
                  <a:srgbClr val="FF0000"/>
                </a:solidFill>
              </a:rPr>
              <a:t>专业技术人员资格评审申报</a:t>
            </a:r>
            <a:r>
              <a:rPr lang="zh-CN" altLang="en-US" dirty="0" smtClean="0">
                <a:solidFill>
                  <a:srgbClr val="FF0000"/>
                </a:solidFill>
              </a:rPr>
              <a:t>表</a:t>
            </a:r>
            <a:r>
              <a:rPr lang="zh-CN" altLang="en-US" dirty="0" smtClean="0"/>
              <a:t>并</a:t>
            </a:r>
            <a:r>
              <a:rPr lang="zh-CN" altLang="en-US" dirty="0" smtClean="0"/>
              <a:t>打印（</a:t>
            </a:r>
            <a:r>
              <a:rPr lang="en-US" altLang="zh-CN" dirty="0" smtClean="0">
                <a:solidFill>
                  <a:srgbClr val="FF0000"/>
                </a:solidFill>
              </a:rPr>
              <a:t>A4</a:t>
            </a:r>
            <a:r>
              <a:rPr lang="zh-CN" altLang="zh-CN" dirty="0">
                <a:solidFill>
                  <a:srgbClr val="FF0000"/>
                </a:solidFill>
              </a:rPr>
              <a:t>纸双面打印装订，一式</a:t>
            </a:r>
            <a:r>
              <a:rPr lang="en-US" altLang="zh-CN" dirty="0">
                <a:solidFill>
                  <a:srgbClr val="FF0000"/>
                </a:solidFill>
              </a:rPr>
              <a:t>1</a:t>
            </a:r>
            <a:r>
              <a:rPr lang="zh-CN" altLang="zh-CN" dirty="0">
                <a:solidFill>
                  <a:srgbClr val="FF0000"/>
                </a:solidFill>
              </a:rPr>
              <a:t>份</a:t>
            </a:r>
            <a:r>
              <a:rPr lang="zh-CN" altLang="zh-CN" dirty="0"/>
              <a:t>），</a:t>
            </a:r>
            <a:r>
              <a:rPr lang="zh-CN" altLang="zh-CN" b="1" dirty="0"/>
              <a:t>表格需加盖单位印章进行</a:t>
            </a:r>
            <a:r>
              <a:rPr lang="zh-CN" altLang="zh-CN" b="1" dirty="0" smtClean="0"/>
              <a:t>上报</a:t>
            </a:r>
            <a:r>
              <a:rPr lang="zh-CN" altLang="en-US" b="1" dirty="0" smtClean="0"/>
              <a:t>。</a:t>
            </a:r>
            <a:endParaRPr lang="en-US" altLang="zh-CN" dirty="0" smtClean="0"/>
          </a:p>
          <a:p>
            <a:endParaRPr lang="zh-CN" altLang="en-US" dirty="0"/>
          </a:p>
        </p:txBody>
      </p:sp>
      <p:sp>
        <p:nvSpPr>
          <p:cNvPr id="6" name="文本框 5"/>
          <p:cNvSpPr txBox="1"/>
          <p:nvPr/>
        </p:nvSpPr>
        <p:spPr>
          <a:xfrm>
            <a:off x="3963619" y="405458"/>
            <a:ext cx="4288354"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二、下载申报表并打印</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pic>
        <p:nvPicPr>
          <p:cNvPr id="4" name="图片 3"/>
          <p:cNvPicPr>
            <a:picLocks noChangeAspect="1"/>
          </p:cNvPicPr>
          <p:nvPr/>
        </p:nvPicPr>
        <p:blipFill>
          <a:blip r:embed="rId1"/>
          <a:stretch>
            <a:fillRect/>
          </a:stretch>
        </p:blipFill>
        <p:spPr>
          <a:xfrm>
            <a:off x="2206774" y="2709714"/>
            <a:ext cx="8561437" cy="330905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2798" y="1053530"/>
            <a:ext cx="7560840" cy="1846659"/>
          </a:xfrm>
          <a:prstGeom prst="rect">
            <a:avLst/>
          </a:prstGeom>
        </p:spPr>
        <p:txBody>
          <a:bodyPr wrap="square">
            <a:spAutoFit/>
          </a:bodyPr>
          <a:lstStyle/>
          <a:p>
            <a:r>
              <a:rPr lang="en-US" altLang="zh-CN" dirty="0" smtClean="0"/>
              <a:t>1</a:t>
            </a:r>
            <a:r>
              <a:rPr lang="zh-CN" altLang="en-US" dirty="0" smtClean="0"/>
              <a:t>、在纸质材料提交截止前，向社保所在地职称部门或指定受理点提交申报表，并进行现场缴费。</a:t>
            </a:r>
            <a:endParaRPr lang="en-US" altLang="zh-CN" dirty="0" smtClean="0"/>
          </a:p>
          <a:p>
            <a:r>
              <a:rPr lang="en-US" altLang="zh-CN" dirty="0" smtClean="0"/>
              <a:t>2</a:t>
            </a:r>
            <a:r>
              <a:rPr lang="zh-CN" altLang="en-US" dirty="0" smtClean="0"/>
              <a:t>、缴费七个</a:t>
            </a:r>
            <a:r>
              <a:rPr lang="zh-CN" altLang="en-US" dirty="0"/>
              <a:t>工作日后，</a:t>
            </a:r>
            <a:r>
              <a:rPr lang="zh-CN" altLang="en-US" dirty="0" smtClean="0"/>
              <a:t>登录江苏人社网办大厅，</a:t>
            </a:r>
            <a:r>
              <a:rPr lang="zh-CN" altLang="en-US" dirty="0"/>
              <a:t>在“个人中心”</a:t>
            </a:r>
            <a:r>
              <a:rPr lang="en-US" altLang="zh-CN" dirty="0"/>
              <a:t>-</a:t>
            </a:r>
            <a:r>
              <a:rPr lang="zh-CN" altLang="en-US" dirty="0"/>
              <a:t>“我的办件”</a:t>
            </a:r>
            <a:r>
              <a:rPr lang="en-US" altLang="zh-CN" dirty="0"/>
              <a:t>-</a:t>
            </a:r>
            <a:r>
              <a:rPr lang="zh-CN" altLang="en-US" dirty="0"/>
              <a:t>“查看办件详情”</a:t>
            </a:r>
            <a:r>
              <a:rPr lang="en-US" altLang="zh-CN" dirty="0"/>
              <a:t>-</a:t>
            </a:r>
            <a:r>
              <a:rPr lang="zh-CN" altLang="en-US" dirty="0"/>
              <a:t>“查看审核进度及意见”中查询审核进度，如显示</a:t>
            </a:r>
            <a:r>
              <a:rPr lang="zh-CN" altLang="en-US" dirty="0">
                <a:solidFill>
                  <a:srgbClr val="FF0000"/>
                </a:solidFill>
              </a:rPr>
              <a:t>评委会</a:t>
            </a:r>
            <a:r>
              <a:rPr lang="en-US" altLang="zh-CN" dirty="0">
                <a:solidFill>
                  <a:srgbClr val="FF0000"/>
                </a:solidFill>
              </a:rPr>
              <a:t>-</a:t>
            </a:r>
            <a:r>
              <a:rPr lang="zh-CN" altLang="en-US" dirty="0">
                <a:solidFill>
                  <a:srgbClr val="FF0000"/>
                </a:solidFill>
              </a:rPr>
              <a:t>已确认缴费</a:t>
            </a:r>
            <a:r>
              <a:rPr lang="zh-CN" altLang="en-US" dirty="0"/>
              <a:t>，即可耐心等待最终评审结果。如未显示已确认缴费，请联系</a:t>
            </a:r>
            <a:r>
              <a:rPr lang="zh-CN" altLang="en-US" dirty="0" smtClean="0"/>
              <a:t>受理点。</a:t>
            </a:r>
            <a:endParaRPr lang="zh-CN" altLang="en-US" dirty="0"/>
          </a:p>
        </p:txBody>
      </p:sp>
      <p:sp>
        <p:nvSpPr>
          <p:cNvPr id="6" name="文本框 5"/>
          <p:cNvSpPr txBox="1"/>
          <p:nvPr/>
        </p:nvSpPr>
        <p:spPr>
          <a:xfrm>
            <a:off x="3963617" y="405458"/>
            <a:ext cx="4288354"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三、提交申报表并缴费</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pic>
        <p:nvPicPr>
          <p:cNvPr id="3" name="图片 2"/>
          <p:cNvPicPr>
            <a:picLocks noChangeAspect="1"/>
          </p:cNvPicPr>
          <p:nvPr/>
        </p:nvPicPr>
        <p:blipFill>
          <a:blip r:embed="rId1"/>
          <a:stretch>
            <a:fillRect/>
          </a:stretch>
        </p:blipFill>
        <p:spPr>
          <a:xfrm>
            <a:off x="1269268" y="3285778"/>
            <a:ext cx="9867900" cy="211455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68801" y="405458"/>
            <a:ext cx="3877985"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四、受理部门通讯录</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hqprint"/>
          <a:srcRect t="9983" r="48828" b="43824"/>
          <a:stretch>
            <a:fillRect/>
          </a:stretch>
        </p:blipFill>
        <p:spPr>
          <a:xfrm>
            <a:off x="5384268" y="1241"/>
            <a:ext cx="6806145" cy="6857107"/>
          </a:xfrm>
          <a:prstGeom prst="rect">
            <a:avLst/>
          </a:prstGeom>
        </p:spPr>
      </p:pic>
      <p:sp>
        <p:nvSpPr>
          <p:cNvPr id="3" name="文本框 2"/>
          <p:cNvSpPr txBox="1"/>
          <p:nvPr/>
        </p:nvSpPr>
        <p:spPr>
          <a:xfrm>
            <a:off x="874599" y="2678259"/>
            <a:ext cx="3877480" cy="830889"/>
          </a:xfrm>
          <a:prstGeom prst="rect">
            <a:avLst/>
          </a:prstGeom>
          <a:noFill/>
        </p:spPr>
        <p:txBody>
          <a:bodyPr wrap="none" rtlCol="0">
            <a:spAutoFit/>
            <a:scene3d>
              <a:camera prst="orthographicFront"/>
              <a:lightRig rig="threePt" dir="t"/>
            </a:scene3d>
            <a:sp3d contourW="12700"/>
          </a:bodyPr>
          <a:lstStyle/>
          <a:p>
            <a:pPr defTabSz="914400">
              <a:defRPr/>
            </a:pPr>
            <a:r>
              <a:rPr lang="zh-CN" altLang="en-US" sz="4800" b="1" dirty="0">
                <a:solidFill>
                  <a:prstClr val="black">
                    <a:lumMod val="75000"/>
                    <a:lumOff val="25000"/>
                  </a:prstClr>
                </a:solidFill>
                <a:latin typeface="Arial" panose="020B0604020202020204"/>
                <a:ea typeface="微软雅黑" panose="020B0503020204020204" pitchFamily="34" charset="-122"/>
                <a:cs typeface="+mn-ea"/>
                <a:sym typeface="+mn-lt"/>
              </a:rPr>
              <a:t>感谢您的观看</a:t>
            </a:r>
            <a:endParaRPr lang="zh-CN" altLang="en-US" sz="48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6"/>
          <p:cNvSpPr txBox="1"/>
          <p:nvPr/>
        </p:nvSpPr>
        <p:spPr>
          <a:xfrm>
            <a:off x="5194834" y="231991"/>
            <a:ext cx="1826142"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申报网站</a:t>
            </a:r>
            <a:endParaRPr lang="en-US" altLang="zh-CN" sz="3200" b="1" dirty="0" smtClean="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13" name="矩形 12"/>
          <p:cNvSpPr/>
          <p:nvPr/>
        </p:nvSpPr>
        <p:spPr>
          <a:xfrm>
            <a:off x="2435496" y="939264"/>
            <a:ext cx="7344816" cy="1261884"/>
          </a:xfrm>
          <a:prstGeom prst="rect">
            <a:avLst/>
          </a:prstGeom>
        </p:spPr>
        <p:txBody>
          <a:bodyPr wrap="square">
            <a:spAutoFit/>
          </a:bodyPr>
          <a:lstStyle/>
          <a:p>
            <a:r>
              <a:rPr lang="zh-CN" altLang="en-US" dirty="0"/>
              <a:t>申报人登录江苏省人力资源和社会保障厅网上办事</a:t>
            </a:r>
            <a:r>
              <a:rPr lang="zh-CN" altLang="en-US" dirty="0" smtClean="0"/>
              <a:t>服务大厅</a:t>
            </a:r>
            <a:r>
              <a:rPr lang="zh-CN" altLang="en-US" dirty="0"/>
              <a:t>（</a:t>
            </a:r>
            <a:r>
              <a:rPr lang="en-US" altLang="zh-CN" dirty="0">
                <a:hlinkClick r:id="rId1"/>
              </a:rPr>
              <a:t>https://rs.jshrss.jiangsu.gov.cn/index/</a:t>
            </a:r>
            <a:r>
              <a:rPr lang="zh-CN" altLang="en-US" dirty="0"/>
              <a:t>）</a:t>
            </a:r>
            <a:r>
              <a:rPr lang="zh-CN" altLang="en-US" dirty="0" smtClean="0"/>
              <a:t>。</a:t>
            </a:r>
            <a:endParaRPr lang="en-US" altLang="zh-CN" dirty="0" smtClean="0"/>
          </a:p>
          <a:p>
            <a:r>
              <a:rPr lang="en-US" altLang="zh-CN" dirty="0" smtClean="0"/>
              <a:t>(</a:t>
            </a:r>
            <a:r>
              <a:rPr lang="zh-CN" altLang="en-US" dirty="0" smtClean="0"/>
              <a:t>推荐使用谷歌</a:t>
            </a:r>
            <a:r>
              <a:rPr lang="zh-CN" altLang="en-US" dirty="0"/>
              <a:t>浏览器或者 </a:t>
            </a:r>
            <a:r>
              <a:rPr lang="en-US" altLang="zh-CN" dirty="0"/>
              <a:t>360 </a:t>
            </a:r>
            <a:r>
              <a:rPr lang="zh-CN" altLang="en-US" dirty="0"/>
              <a:t>浏览器 （极速模式</a:t>
            </a:r>
            <a:r>
              <a:rPr lang="zh-CN" altLang="en-US" dirty="0" smtClean="0"/>
              <a:t>）</a:t>
            </a:r>
            <a:r>
              <a:rPr lang="en-US" altLang="zh-CN" dirty="0" smtClean="0"/>
              <a:t>,</a:t>
            </a:r>
            <a:r>
              <a:rPr lang="zh-CN" altLang="en-US" dirty="0"/>
              <a:t>使用其他浏览器可能会造成浏览器界面</a:t>
            </a:r>
            <a:r>
              <a:rPr lang="zh-CN" altLang="en-US" dirty="0" smtClean="0"/>
              <a:t>加载</a:t>
            </a:r>
            <a:r>
              <a:rPr lang="zh-CN" altLang="en-US" dirty="0"/>
              <a:t>异常或申报材料上传错误等问题</a:t>
            </a:r>
            <a:r>
              <a:rPr lang="zh-CN" altLang="en-US" dirty="0" smtClean="0"/>
              <a:t>。</a:t>
            </a:r>
            <a:r>
              <a:rPr lang="en-US" altLang="zh-CN" dirty="0" smtClean="0"/>
              <a:t>)</a:t>
            </a:r>
            <a:endParaRPr lang="zh-CN" altLang="en-US" dirty="0"/>
          </a:p>
        </p:txBody>
      </p:sp>
      <p:pic>
        <p:nvPicPr>
          <p:cNvPr id="16" name="图片 15"/>
          <p:cNvPicPr>
            <a:picLocks noChangeAspect="1"/>
          </p:cNvPicPr>
          <p:nvPr/>
        </p:nvPicPr>
        <p:blipFill>
          <a:blip r:embed="rId2"/>
          <a:stretch>
            <a:fillRect/>
          </a:stretch>
        </p:blipFill>
        <p:spPr>
          <a:xfrm>
            <a:off x="1270670" y="2203367"/>
            <a:ext cx="10167317" cy="1327440"/>
          </a:xfrm>
          <a:prstGeom prst="rect">
            <a:avLst/>
          </a:prstGeom>
        </p:spPr>
      </p:pic>
      <p:sp>
        <p:nvSpPr>
          <p:cNvPr id="18" name="矩形 17"/>
          <p:cNvSpPr/>
          <p:nvPr/>
        </p:nvSpPr>
        <p:spPr>
          <a:xfrm>
            <a:off x="2435496" y="4077866"/>
            <a:ext cx="3635023" cy="2139047"/>
          </a:xfrm>
          <a:prstGeom prst="rect">
            <a:avLst/>
          </a:prstGeom>
        </p:spPr>
        <p:txBody>
          <a:bodyPr wrap="square">
            <a:spAutoFit/>
          </a:bodyPr>
          <a:lstStyle/>
          <a:p>
            <a:r>
              <a:rPr lang="zh-CN" altLang="en-US" dirty="0"/>
              <a:t>使用江苏智慧人社 </a:t>
            </a:r>
            <a:r>
              <a:rPr lang="en-US" altLang="zh-CN" dirty="0"/>
              <a:t>APP </a:t>
            </a:r>
            <a:r>
              <a:rPr lang="zh-CN" altLang="en-US" dirty="0"/>
              <a:t>或支付宝扫码</a:t>
            </a:r>
            <a:r>
              <a:rPr lang="zh-CN" altLang="en-US" dirty="0" smtClean="0"/>
              <a:t>登录，或使用账号密码（手机动态码）登录。</a:t>
            </a:r>
            <a:endParaRPr lang="en-US" altLang="zh-CN" dirty="0" smtClean="0"/>
          </a:p>
          <a:p>
            <a:r>
              <a:rPr lang="zh-CN" altLang="en-US" dirty="0" smtClean="0"/>
              <a:t>如果</a:t>
            </a:r>
            <a:r>
              <a:rPr lang="zh-CN" altLang="en-US" dirty="0"/>
              <a:t>没有个人账号请先进行账号注册！点击</a:t>
            </a:r>
            <a:r>
              <a:rPr lang="zh-CN" altLang="en-US" dirty="0">
                <a:solidFill>
                  <a:srgbClr val="FF0000"/>
                </a:solidFill>
              </a:rPr>
              <a:t>“立即注册”</a:t>
            </a:r>
            <a:r>
              <a:rPr lang="zh-CN" altLang="en-US" dirty="0"/>
              <a:t>按钮根据所需</a:t>
            </a:r>
            <a:r>
              <a:rPr lang="zh-CN" altLang="en-US" dirty="0" smtClean="0"/>
              <a:t>信息</a:t>
            </a:r>
            <a:r>
              <a:rPr lang="zh-CN" altLang="en-US" dirty="0"/>
              <a:t>注册个人账号。</a:t>
            </a:r>
            <a:endParaRPr lang="zh-CN" altLang="en-US" dirty="0"/>
          </a:p>
          <a:p>
            <a:endParaRPr lang="zh-CN" altLang="en-US" dirty="0"/>
          </a:p>
        </p:txBody>
      </p:sp>
      <p:pic>
        <p:nvPicPr>
          <p:cNvPr id="22" name="图片 21"/>
          <p:cNvPicPr>
            <a:picLocks noChangeAspect="1"/>
          </p:cNvPicPr>
          <p:nvPr/>
        </p:nvPicPr>
        <p:blipFill>
          <a:blip r:embed="rId3"/>
          <a:stretch>
            <a:fillRect/>
          </a:stretch>
        </p:blipFill>
        <p:spPr>
          <a:xfrm>
            <a:off x="6527254" y="3494114"/>
            <a:ext cx="3312144" cy="3306549"/>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6854" y="765498"/>
            <a:ext cx="6092825" cy="969496"/>
          </a:xfrm>
          <a:prstGeom prst="rect">
            <a:avLst/>
          </a:prstGeom>
        </p:spPr>
        <p:txBody>
          <a:bodyPr>
            <a:spAutoFit/>
          </a:bodyPr>
          <a:lstStyle/>
          <a:p>
            <a:r>
              <a:rPr lang="zh-CN" altLang="en-US" dirty="0" smtClean="0"/>
              <a:t>个人</a:t>
            </a:r>
            <a:r>
              <a:rPr lang="zh-CN" altLang="en-US" dirty="0"/>
              <a:t>账号</a:t>
            </a:r>
            <a:r>
              <a:rPr lang="zh-CN" altLang="en-US" dirty="0" smtClean="0"/>
              <a:t>登录成功</a:t>
            </a:r>
            <a:r>
              <a:rPr lang="zh-CN" altLang="en-US" dirty="0"/>
              <a:t>后，依次选择：①个人办事→②人才人事→③专业</a:t>
            </a:r>
            <a:r>
              <a:rPr lang="zh-CN" altLang="en-US" dirty="0" smtClean="0"/>
              <a:t>技术人员</a:t>
            </a:r>
            <a:r>
              <a:rPr lang="zh-CN" altLang="en-US" dirty="0"/>
              <a:t>管理服务→④职称评审申报，进行申报。</a:t>
            </a:r>
            <a:endParaRPr lang="zh-CN" altLang="en-US" dirty="0"/>
          </a:p>
        </p:txBody>
      </p:sp>
      <p:pic>
        <p:nvPicPr>
          <p:cNvPr id="4" name="图片 3"/>
          <p:cNvPicPr>
            <a:picLocks noChangeAspect="1"/>
          </p:cNvPicPr>
          <p:nvPr/>
        </p:nvPicPr>
        <p:blipFill>
          <a:blip r:embed="rId1"/>
          <a:stretch>
            <a:fillRect/>
          </a:stretch>
        </p:blipFill>
        <p:spPr>
          <a:xfrm>
            <a:off x="2638822" y="2133650"/>
            <a:ext cx="6975747" cy="3384376"/>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hqprint"/>
          <a:stretch>
            <a:fillRect/>
          </a:stretch>
        </p:blipFill>
        <p:spPr>
          <a:xfrm rot="10800000" flipH="1">
            <a:off x="4876166" y="1068990"/>
            <a:ext cx="2438081" cy="2721120"/>
          </a:xfrm>
          <a:prstGeom prst="rect">
            <a:avLst/>
          </a:prstGeom>
        </p:spPr>
      </p:pic>
      <p:sp>
        <p:nvSpPr>
          <p:cNvPr id="3" name="文本框 2"/>
          <p:cNvSpPr txBox="1"/>
          <p:nvPr/>
        </p:nvSpPr>
        <p:spPr>
          <a:xfrm>
            <a:off x="5538031" y="1427718"/>
            <a:ext cx="1127085" cy="1107852"/>
          </a:xfrm>
          <a:prstGeom prst="rect">
            <a:avLst/>
          </a:prstGeom>
          <a:noFill/>
        </p:spPr>
        <p:txBody>
          <a:bodyPr wrap="none" rtlCol="0">
            <a:spAutoFit/>
            <a:scene3d>
              <a:camera prst="orthographicFront"/>
              <a:lightRig rig="threePt" dir="t"/>
            </a:scene3d>
            <a:sp3d contourW="12700"/>
          </a:bodyPr>
          <a:lstStyle/>
          <a:p>
            <a:pPr algn="ctr" defTabSz="914400"/>
            <a:r>
              <a:rPr lang="en-US" altLang="zh-CN" sz="6600" i="1" dirty="0">
                <a:solidFill>
                  <a:prstClr val="white"/>
                </a:solidFill>
                <a:latin typeface="Arial" panose="020B0604020202020204"/>
                <a:ea typeface="微软雅黑" panose="020B0503020204020204" pitchFamily="34" charset="-122"/>
                <a:cs typeface="+mn-ea"/>
                <a:sym typeface="+mn-lt"/>
              </a:rPr>
              <a:t>02</a:t>
            </a:r>
            <a:endParaRPr lang="zh-CN" altLang="en-US" sz="6600" i="1" dirty="0">
              <a:solidFill>
                <a:prstClr val="white"/>
              </a:solidFill>
              <a:latin typeface="Arial" panose="020B0604020202020204"/>
              <a:ea typeface="微软雅黑" panose="020B0503020204020204" pitchFamily="34" charset="-122"/>
              <a:cs typeface="+mn-ea"/>
              <a:sym typeface="+mn-lt"/>
            </a:endParaRPr>
          </a:p>
        </p:txBody>
      </p:sp>
      <p:sp>
        <p:nvSpPr>
          <p:cNvPr id="4" name="文本框 3"/>
          <p:cNvSpPr txBox="1"/>
          <p:nvPr/>
        </p:nvSpPr>
        <p:spPr>
          <a:xfrm>
            <a:off x="4976952" y="4297277"/>
            <a:ext cx="2236510" cy="707886"/>
          </a:xfrm>
          <a:prstGeom prst="rect">
            <a:avLst/>
          </a:prstGeom>
          <a:noFill/>
        </p:spPr>
        <p:txBody>
          <a:bodyPr wrap="none" rtlCol="0">
            <a:spAutoFit/>
            <a:scene3d>
              <a:camera prst="orthographicFront"/>
              <a:lightRig rig="threePt" dir="t"/>
            </a:scene3d>
            <a:sp3d contourW="12700"/>
          </a:bodyPr>
          <a:lstStyle/>
          <a:p>
            <a:pPr algn="ctr" defTabSz="914400">
              <a:defRPr/>
            </a:pPr>
            <a:r>
              <a:rPr lang="zh-CN" altLang="en-US" sz="4000" b="1" dirty="0" smtClean="0">
                <a:solidFill>
                  <a:prstClr val="black">
                    <a:lumMod val="75000"/>
                    <a:lumOff val="25000"/>
                  </a:prstClr>
                </a:solidFill>
                <a:latin typeface="Arial" panose="020B0604020202020204"/>
                <a:ea typeface="微软雅黑" panose="020B0503020204020204" pitchFamily="34" charset="-122"/>
                <a:cs typeface="+mn-ea"/>
                <a:sym typeface="+mn-lt"/>
              </a:rPr>
              <a:t>填报指南</a:t>
            </a:r>
            <a:endParaRPr lang="zh-CN" altLang="en-US" sz="40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4579281" y="312858"/>
            <a:ext cx="3057247"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一、申报前必读</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15" name="文本框 14"/>
          <p:cNvSpPr txBox="1"/>
          <p:nvPr/>
        </p:nvSpPr>
        <p:spPr>
          <a:xfrm>
            <a:off x="1571400" y="1197546"/>
            <a:ext cx="9073008" cy="2723823"/>
          </a:xfrm>
          <a:prstGeom prst="rect">
            <a:avLst/>
          </a:prstGeom>
          <a:noFill/>
        </p:spPr>
        <p:txBody>
          <a:bodyPr wrap="square" rtlCol="0">
            <a:spAutoFit/>
          </a:bodyPr>
          <a:lstStyle/>
          <a:p>
            <a:r>
              <a:rPr lang="en-US" altLang="zh-CN" dirty="0" smtClean="0"/>
              <a:t>1</a:t>
            </a:r>
            <a:r>
              <a:rPr lang="zh-CN" altLang="en-US" dirty="0" smtClean="0"/>
              <a:t>、请申报人对照所申报系列（专业）的</a:t>
            </a:r>
            <a:r>
              <a:rPr lang="zh-CN" altLang="en-US" dirty="0" smtClean="0">
                <a:solidFill>
                  <a:srgbClr val="FF0000"/>
                </a:solidFill>
              </a:rPr>
              <a:t>专业技术资格条件</a:t>
            </a:r>
            <a:r>
              <a:rPr lang="zh-CN" altLang="en-US" dirty="0" smtClean="0"/>
              <a:t>自评是否满足基本申报条件，专业技术资格条件查询网址：</a:t>
            </a:r>
            <a:r>
              <a:rPr lang="en-US" altLang="zh-CN" dirty="0"/>
              <a:t> </a:t>
            </a:r>
            <a:r>
              <a:rPr lang="zh-CN" altLang="en-US" dirty="0">
                <a:solidFill>
                  <a:srgbClr val="FF0000"/>
                </a:solidFill>
              </a:rPr>
              <a:t>（必读） </a:t>
            </a:r>
            <a:r>
              <a:rPr lang="en-US" altLang="zh-CN" dirty="0" smtClean="0">
                <a:hlinkClick r:id="rId1"/>
              </a:rPr>
              <a:t>https</a:t>
            </a:r>
            <a:r>
              <a:rPr lang="en-US" altLang="zh-CN" dirty="0">
                <a:hlinkClick r:id="rId1"/>
              </a:rPr>
              <a:t>://</a:t>
            </a:r>
            <a:r>
              <a:rPr lang="en-US" altLang="zh-CN" dirty="0" smtClean="0">
                <a:hlinkClick r:id="rId1"/>
              </a:rPr>
              <a:t>hrss.suzhou.gov.cn/jsszhrss/zczgtj/zyjsryfwzczl_list.shtml</a:t>
            </a:r>
            <a:endParaRPr lang="en-US" altLang="zh-CN" dirty="0" smtClean="0"/>
          </a:p>
          <a:p>
            <a:r>
              <a:rPr lang="en-US" altLang="zh-CN" dirty="0" smtClean="0"/>
              <a:t>2</a:t>
            </a:r>
            <a:r>
              <a:rPr lang="zh-CN" altLang="en-US" dirty="0"/>
              <a:t>、如自评满足申报条件，请先确认本次申报的职称专业和层级，点击</a:t>
            </a:r>
            <a:r>
              <a:rPr lang="zh-CN" altLang="en-US" dirty="0">
                <a:solidFill>
                  <a:srgbClr val="FF0000"/>
                </a:solidFill>
              </a:rPr>
              <a:t>评委会</a:t>
            </a:r>
            <a:r>
              <a:rPr lang="zh-CN" altLang="en-US" dirty="0" smtClean="0">
                <a:solidFill>
                  <a:srgbClr val="FF0000"/>
                </a:solidFill>
              </a:rPr>
              <a:t>信息查询</a:t>
            </a:r>
            <a:r>
              <a:rPr lang="zh-CN" altLang="en-US" dirty="0"/>
              <a:t>确认您所申报评委会的开放</a:t>
            </a:r>
            <a:r>
              <a:rPr lang="zh-CN" altLang="en-US" dirty="0" smtClean="0"/>
              <a:t>状态。</a:t>
            </a:r>
            <a:endParaRPr lang="en-US" altLang="zh-CN" dirty="0" smtClean="0"/>
          </a:p>
          <a:p>
            <a:r>
              <a:rPr lang="en-US" altLang="zh-CN" dirty="0" smtClean="0"/>
              <a:t>3</a:t>
            </a:r>
            <a:r>
              <a:rPr lang="zh-CN" altLang="en-US" dirty="0" smtClean="0"/>
              <a:t>、通过苏州市人力资源和社会保障局官网</a:t>
            </a:r>
            <a:r>
              <a:rPr lang="en-US" altLang="zh-CN" dirty="0" smtClean="0"/>
              <a:t>-</a:t>
            </a:r>
            <a:r>
              <a:rPr lang="zh-CN" altLang="en-US" dirty="0" smtClean="0"/>
              <a:t>专业技术人员（职称）服务</a:t>
            </a:r>
            <a:r>
              <a:rPr lang="en-US" altLang="zh-CN" dirty="0" smtClean="0"/>
              <a:t>-</a:t>
            </a:r>
            <a:r>
              <a:rPr lang="zh-CN" altLang="en-US" dirty="0" smtClean="0"/>
              <a:t>政策文件查询苏州市职称申报通知。</a:t>
            </a:r>
            <a:r>
              <a:rPr lang="zh-CN" altLang="en-US" dirty="0" smtClean="0">
                <a:solidFill>
                  <a:srgbClr val="FF0000"/>
                </a:solidFill>
              </a:rPr>
              <a:t>（必读）</a:t>
            </a:r>
            <a:endParaRPr lang="en-US" altLang="zh-CN" dirty="0" smtClean="0">
              <a:solidFill>
                <a:srgbClr val="FF0000"/>
              </a:solidFill>
            </a:endParaRPr>
          </a:p>
          <a:p>
            <a:r>
              <a:rPr lang="en-US" altLang="zh-CN" dirty="0">
                <a:hlinkClick r:id="rId2"/>
              </a:rPr>
              <a:t>https://hrss.suzhou.gov.cn/jsszhrss/zyjsryfwzczl/zyjsryfwzczl.shtml</a:t>
            </a:r>
            <a:endParaRPr lang="en-US" altLang="zh-CN" dirty="0"/>
          </a:p>
          <a:p>
            <a:endParaRPr lang="zh-CN" altLang="en-US" dirty="0"/>
          </a:p>
        </p:txBody>
      </p:sp>
      <p:pic>
        <p:nvPicPr>
          <p:cNvPr id="2" name="图片 1"/>
          <p:cNvPicPr>
            <a:picLocks noChangeAspect="1"/>
          </p:cNvPicPr>
          <p:nvPr/>
        </p:nvPicPr>
        <p:blipFill>
          <a:blip r:embed="rId3"/>
          <a:stretch>
            <a:fillRect/>
          </a:stretch>
        </p:blipFill>
        <p:spPr>
          <a:xfrm>
            <a:off x="2550316" y="4005858"/>
            <a:ext cx="7115175" cy="181927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3142992" y="312858"/>
            <a:ext cx="5929828" cy="584775"/>
          </a:xfrm>
          <a:prstGeom prst="rect">
            <a:avLst/>
          </a:prstGeom>
          <a:noFill/>
        </p:spPr>
        <p:txBody>
          <a:bodyPr wrap="none" rtlCol="0">
            <a:spAutoFit/>
            <a:scene3d>
              <a:camera prst="orthographicFront"/>
              <a:lightRig rig="threePt" dir="t"/>
            </a:scene3d>
            <a:sp3d contourW="12700"/>
          </a:bodyPr>
          <a:lstStyle/>
          <a:p>
            <a:pPr algn="ctr" defTabSz="914400"/>
            <a:r>
              <a:rPr lang="zh-CN" altLang="en-US" sz="3200" b="1" dirty="0" smtClean="0">
                <a:solidFill>
                  <a:prstClr val="black">
                    <a:lumMod val="75000"/>
                    <a:lumOff val="25000"/>
                  </a:prstClr>
                </a:solidFill>
                <a:latin typeface="Arial" panose="020B0604020202020204"/>
                <a:ea typeface="微软雅黑" panose="020B0503020204020204" pitchFamily="34" charset="-122"/>
                <a:cs typeface="+mn-ea"/>
                <a:sym typeface="+mn-lt"/>
              </a:rPr>
              <a:t>二、职称申报个人基本信息填写</a:t>
            </a:r>
            <a:endParaRPr lang="zh-CN" altLang="en-US" sz="3200" b="1" dirty="0">
              <a:solidFill>
                <a:prstClr val="black">
                  <a:lumMod val="75000"/>
                  <a:lumOff val="25000"/>
                </a:prstClr>
              </a:solidFill>
              <a:latin typeface="Arial" panose="020B0604020202020204"/>
              <a:ea typeface="微软雅黑" panose="020B0503020204020204" pitchFamily="34" charset="-122"/>
              <a:cs typeface="+mn-ea"/>
              <a:sym typeface="+mn-lt"/>
            </a:endParaRPr>
          </a:p>
        </p:txBody>
      </p:sp>
      <p:pic>
        <p:nvPicPr>
          <p:cNvPr id="4" name="图片 3"/>
          <p:cNvPicPr>
            <a:picLocks noChangeAspect="1"/>
          </p:cNvPicPr>
          <p:nvPr/>
        </p:nvPicPr>
        <p:blipFill>
          <a:blip r:embed="rId1"/>
          <a:stretch>
            <a:fillRect/>
          </a:stretch>
        </p:blipFill>
        <p:spPr>
          <a:xfrm>
            <a:off x="1282528" y="897633"/>
            <a:ext cx="9781230" cy="5146333"/>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42678" y="909514"/>
            <a:ext cx="9793088" cy="3600986"/>
          </a:xfrm>
          <a:prstGeom prst="rect">
            <a:avLst/>
          </a:prstGeom>
          <a:noFill/>
        </p:spPr>
        <p:txBody>
          <a:bodyPr wrap="square" rtlCol="0">
            <a:spAutoFit/>
          </a:bodyPr>
          <a:lstStyle/>
          <a:p>
            <a:r>
              <a:rPr lang="zh-CN" altLang="en-US" dirty="0"/>
              <a:t>①</a:t>
            </a:r>
            <a:r>
              <a:rPr lang="zh-CN" altLang="en-US" b="1" dirty="0"/>
              <a:t>个人基本信息</a:t>
            </a:r>
            <a:r>
              <a:rPr lang="zh-CN" altLang="en-US" b="1" dirty="0" smtClean="0"/>
              <a:t>：</a:t>
            </a:r>
            <a:r>
              <a:rPr lang="zh-CN" altLang="en-US" dirty="0" smtClean="0"/>
              <a:t>系统</a:t>
            </a:r>
            <a:r>
              <a:rPr lang="zh-CN" altLang="en-US" dirty="0"/>
              <a:t>默认获取申报人省内参保信息</a:t>
            </a:r>
            <a:r>
              <a:rPr lang="zh-CN" altLang="en-US" dirty="0" smtClean="0"/>
              <a:t>，政治面貌和居住地址请按实际情况填写。</a:t>
            </a:r>
            <a:r>
              <a:rPr lang="zh-CN" altLang="en-US" dirty="0" smtClean="0">
                <a:solidFill>
                  <a:srgbClr val="FF0000"/>
                </a:solidFill>
              </a:rPr>
              <a:t>（如申报</a:t>
            </a:r>
            <a:r>
              <a:rPr lang="zh-CN" altLang="en-US" dirty="0">
                <a:solidFill>
                  <a:srgbClr val="FF0000"/>
                </a:solidFill>
              </a:rPr>
              <a:t>人基本信息与实际</a:t>
            </a:r>
            <a:r>
              <a:rPr lang="zh-CN" altLang="en-US" dirty="0" smtClean="0">
                <a:solidFill>
                  <a:srgbClr val="FF0000"/>
                </a:solidFill>
              </a:rPr>
              <a:t>不符，请</a:t>
            </a:r>
            <a:r>
              <a:rPr lang="zh-CN" altLang="en-US" dirty="0">
                <a:solidFill>
                  <a:srgbClr val="FF0000"/>
                </a:solidFill>
              </a:rPr>
              <a:t>至</a:t>
            </a:r>
            <a:r>
              <a:rPr lang="zh-CN" altLang="en-US" dirty="0" smtClean="0">
                <a:solidFill>
                  <a:srgbClr val="FF0000"/>
                </a:solidFill>
              </a:rPr>
              <a:t>所在地的</a:t>
            </a:r>
            <a:r>
              <a:rPr lang="zh-CN" altLang="en-US" dirty="0">
                <a:solidFill>
                  <a:srgbClr val="FF0000"/>
                </a:solidFill>
              </a:rPr>
              <a:t>市、区人社部门社会保障卡经办网点</a:t>
            </a:r>
            <a:r>
              <a:rPr lang="zh-CN" altLang="en-US" dirty="0" smtClean="0">
                <a:solidFill>
                  <a:srgbClr val="FF0000"/>
                </a:solidFill>
              </a:rPr>
              <a:t>办理）</a:t>
            </a:r>
            <a:endParaRPr lang="en-US" altLang="zh-CN" dirty="0" smtClean="0">
              <a:solidFill>
                <a:srgbClr val="FF0000"/>
              </a:solidFill>
            </a:endParaRPr>
          </a:p>
          <a:p>
            <a:endParaRPr lang="en-US" altLang="zh-CN" dirty="0" smtClean="0">
              <a:solidFill>
                <a:srgbClr val="FF0000"/>
              </a:solidFill>
            </a:endParaRPr>
          </a:p>
          <a:p>
            <a:r>
              <a:rPr lang="zh-CN" altLang="en-US" dirty="0"/>
              <a:t>②</a:t>
            </a:r>
            <a:r>
              <a:rPr lang="zh-CN" altLang="en-US" b="1" dirty="0"/>
              <a:t>本人照片：</a:t>
            </a:r>
            <a:r>
              <a:rPr lang="zh-CN" altLang="en-US" dirty="0"/>
              <a:t>自动获取电子社保卡照片，可以点击照片进行替换</a:t>
            </a:r>
            <a:r>
              <a:rPr lang="zh-CN" altLang="en-US" dirty="0" smtClean="0"/>
              <a:t>。</a:t>
            </a:r>
            <a:r>
              <a:rPr lang="zh-CN" altLang="en-US" dirty="0" smtClean="0">
                <a:solidFill>
                  <a:srgbClr val="FF0000"/>
                </a:solidFill>
              </a:rPr>
              <a:t>（评审通过该照片将打印到证书上，请申报人提供</a:t>
            </a:r>
            <a:r>
              <a:rPr lang="zh-CN" altLang="en-US" dirty="0">
                <a:solidFill>
                  <a:srgbClr val="FF0000"/>
                </a:solidFill>
              </a:rPr>
              <a:t>本人近期正面免冠彩色证件照</a:t>
            </a:r>
            <a:r>
              <a:rPr lang="zh-CN" altLang="en-US" dirty="0" smtClean="0">
                <a:solidFill>
                  <a:srgbClr val="FF0000"/>
                </a:solidFill>
              </a:rPr>
              <a:t>）</a:t>
            </a:r>
            <a:endParaRPr lang="en-US" altLang="zh-CN" dirty="0" smtClean="0">
              <a:solidFill>
                <a:srgbClr val="FF0000"/>
              </a:solidFill>
            </a:endParaRPr>
          </a:p>
          <a:p>
            <a:endParaRPr lang="en-US" altLang="zh-CN" dirty="0" smtClean="0">
              <a:solidFill>
                <a:srgbClr val="FF0000"/>
              </a:solidFill>
            </a:endParaRPr>
          </a:p>
          <a:p>
            <a:r>
              <a:rPr lang="zh-CN" altLang="en-US" dirty="0"/>
              <a:t>③</a:t>
            </a:r>
            <a:r>
              <a:rPr lang="zh-CN" altLang="en-US" b="1" dirty="0"/>
              <a:t>现任党政职务、电子邮箱、移动号电话</a:t>
            </a:r>
            <a:r>
              <a:rPr lang="zh-CN" altLang="en-US" b="1" dirty="0" smtClean="0"/>
              <a:t>：</a:t>
            </a:r>
            <a:r>
              <a:rPr lang="zh-CN" altLang="en-US" dirty="0" smtClean="0"/>
              <a:t>请</a:t>
            </a:r>
            <a:r>
              <a:rPr lang="zh-CN" altLang="en-US" dirty="0"/>
              <a:t>按照本人真实信息</a:t>
            </a:r>
            <a:r>
              <a:rPr lang="zh-CN" altLang="en-US" dirty="0" smtClean="0"/>
              <a:t>填写。</a:t>
            </a:r>
            <a:endParaRPr lang="en-US" altLang="zh-CN" dirty="0" smtClean="0"/>
          </a:p>
          <a:p>
            <a:endParaRPr lang="en-US" altLang="zh-CN" dirty="0" smtClean="0"/>
          </a:p>
          <a:p>
            <a:r>
              <a:rPr lang="zh-CN" altLang="en-US" dirty="0"/>
              <a:t>④</a:t>
            </a:r>
            <a:r>
              <a:rPr lang="zh-CN" altLang="en-US" b="1" dirty="0"/>
              <a:t>是否委托评审：</a:t>
            </a:r>
            <a:r>
              <a:rPr lang="zh-CN" altLang="en-US" dirty="0"/>
              <a:t>中央驻苏、省外驻苏单位、省内委托评审人员选“是”，并在其他材料中上传</a:t>
            </a:r>
            <a:r>
              <a:rPr lang="zh-CN" altLang="en-US" dirty="0" smtClean="0"/>
              <a:t>“委托函”。</a:t>
            </a:r>
            <a:endParaRPr lang="en-US" altLang="zh-CN" dirty="0" smtClean="0"/>
          </a:p>
          <a:p>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10">
        <p:random/>
      </p:transition>
    </mc:Choice>
    <mc:Fallback>
      <p:transition>
        <p:random/>
      </p:transition>
    </mc:Fallback>
  </mc:AlternateContent>
  <p:timing>
    <p:tnLst>
      <p:par>
        <p:cTn id="1" dur="indefinite" restart="never" nodeType="tmRoot"/>
      </p:par>
    </p:tnLst>
  </p:timing>
</p:sld>
</file>

<file path=ppt/tags/tag1.xml><?xml version="1.0" encoding="utf-8"?>
<p:tagLst xmlns:p="http://schemas.openxmlformats.org/presentationml/2006/main">
  <p:tag name="ISLIDE.DIAGRAM" val="71c992f0-c6c4-406c-a20b-aa810643dd85"/>
</p:tagLst>
</file>

<file path=ppt/tags/tag10.xml><?xml version="1.0" encoding="utf-8"?>
<p:tagLst xmlns:p="http://schemas.openxmlformats.org/presentationml/2006/main">
  <p:tag name="ISLIDE.DIAGRAM" val="d91e1f59-182d-4067-94c8-d38586bdee6d"/>
</p:tagLst>
</file>

<file path=ppt/tags/tag11.xml><?xml version="1.0" encoding="utf-8"?>
<p:tagLst xmlns:p="http://schemas.openxmlformats.org/presentationml/2006/main">
  <p:tag name="ISLIDE.DIAGRAM" val="d91e1f59-182d-4067-94c8-d38586bdee6d"/>
</p:tagLst>
</file>

<file path=ppt/tags/tag12.xml><?xml version="1.0" encoding="utf-8"?>
<p:tagLst xmlns:p="http://schemas.openxmlformats.org/presentationml/2006/main">
  <p:tag name="ISLIDE.DIAGRAM" val="d91e1f59-182d-4067-94c8-d38586bdee6d"/>
</p:tagLst>
</file>

<file path=ppt/tags/tag13.xml><?xml version="1.0" encoding="utf-8"?>
<p:tagLst xmlns:p="http://schemas.openxmlformats.org/presentationml/2006/main">
  <p:tag name="ISLIDE.DIAGRAM" val="d91e1f59-182d-4067-94c8-d38586bdee6d"/>
</p:tagLst>
</file>

<file path=ppt/tags/tag14.xml><?xml version="1.0" encoding="utf-8"?>
<p:tagLst xmlns:p="http://schemas.openxmlformats.org/presentationml/2006/main">
  <p:tag name="KSO_WM_UNIT_PLACING_PICTURE_USER_VIEWPORT" val="{&quot;height&quot;:4704.023622047244,&quot;width&quot;:18897.420472440943}"/>
</p:tagLst>
</file>

<file path=ppt/tags/tag15.xml><?xml version="1.0" encoding="utf-8"?>
<p:tagLst xmlns:p="http://schemas.openxmlformats.org/presentationml/2006/main">
  <p:tag name="ISLIDE.DIAGRAM" val="d91e1f59-182d-4067-94c8-d38586bdee6d"/>
</p:tagLst>
</file>

<file path=ppt/tags/tag16.xml><?xml version="1.0" encoding="utf-8"?>
<p:tagLst xmlns:p="http://schemas.openxmlformats.org/presentationml/2006/main">
  <p:tag name="ISLIDE.DIAGRAM" val="d91e1f59-182d-4067-94c8-d38586bdee6d"/>
</p:tagLst>
</file>

<file path=ppt/tags/tag17.xml><?xml version="1.0" encoding="utf-8"?>
<p:tagLst xmlns:p="http://schemas.openxmlformats.org/presentationml/2006/main">
  <p:tag name="ISLIDE.DIAGRAM" val="d91e1f59-182d-4067-94c8-d38586bdee6d"/>
</p:tagLst>
</file>

<file path=ppt/tags/tag18.xml><?xml version="1.0" encoding="utf-8"?>
<p:tagLst xmlns:p="http://schemas.openxmlformats.org/presentationml/2006/main">
  <p:tag name="ISLIDE.DIAGRAM" val="d91e1f59-182d-4067-94c8-d38586bdee6d"/>
</p:tagLst>
</file>

<file path=ppt/tags/tag19.xml><?xml version="1.0" encoding="utf-8"?>
<p:tagLst xmlns:p="http://schemas.openxmlformats.org/presentationml/2006/main">
  <p:tag name="ISLIDE.DIAGRAM" val="d91e1f59-182d-4067-94c8-d38586bdee6d"/>
</p:tagLst>
</file>

<file path=ppt/tags/tag2.xml><?xml version="1.0" encoding="utf-8"?>
<p:tagLst xmlns:p="http://schemas.openxmlformats.org/presentationml/2006/main">
  <p:tag name="ISLIDE.DIAGRAM" val="71c992f0-c6c4-406c-a20b-aa810643dd85"/>
</p:tagLst>
</file>

<file path=ppt/tags/tag20.xml><?xml version="1.0" encoding="utf-8"?>
<p:tagLst xmlns:p="http://schemas.openxmlformats.org/presentationml/2006/main">
  <p:tag name="ISLIDE.DIAGRAM" val="d91e1f59-182d-4067-94c8-d38586bdee6d"/>
</p:tagLst>
</file>

<file path=ppt/tags/tag21.xml><?xml version="1.0" encoding="utf-8"?>
<p:tagLst xmlns:p="http://schemas.openxmlformats.org/presentationml/2006/main">
  <p:tag name="ISLIDE.DIAGRAM" val="d91e1f59-182d-4067-94c8-d38586bdee6d"/>
</p:tagLst>
</file>

<file path=ppt/tags/tag22.xml><?xml version="1.0" encoding="utf-8"?>
<p:tagLst xmlns:p="http://schemas.openxmlformats.org/presentationml/2006/main">
  <p:tag name="ISLIDE.DIAGRAM" val="d91e1f59-182d-4067-94c8-d38586bdee6d"/>
</p:tagLst>
</file>

<file path=ppt/tags/tag23.xml><?xml version="1.0" encoding="utf-8"?>
<p:tagLst xmlns:p="http://schemas.openxmlformats.org/presentationml/2006/main">
  <p:tag name="ISLIDE.DIAGRAM" val="d91e1f59-182d-4067-94c8-d38586bdee6d"/>
</p:tagLst>
</file>

<file path=ppt/tags/tag24.xml><?xml version="1.0" encoding="utf-8"?>
<p:tagLst xmlns:p="http://schemas.openxmlformats.org/presentationml/2006/main">
  <p:tag name="ISLIDE.DIAGRAM" val="d91e1f59-182d-4067-94c8-d38586bdee6d"/>
</p:tagLst>
</file>

<file path=ppt/tags/tag25.xml><?xml version="1.0" encoding="utf-8"?>
<p:tagLst xmlns:p="http://schemas.openxmlformats.org/presentationml/2006/main">
  <p:tag name="ISLIDE.DIAGRAM" val="d91e1f59-182d-4067-94c8-d38586bdee6d"/>
</p:tagLst>
</file>

<file path=ppt/tags/tag26.xml><?xml version="1.0" encoding="utf-8"?>
<p:tagLst xmlns:p="http://schemas.openxmlformats.org/presentationml/2006/main">
  <p:tag name="ISLIDE.DIAGRAM" val="d91e1f59-182d-4067-94c8-d38586bdee6d"/>
</p:tagLst>
</file>

<file path=ppt/tags/tag27.xml><?xml version="1.0" encoding="utf-8"?>
<p:tagLst xmlns:p="http://schemas.openxmlformats.org/presentationml/2006/main">
  <p:tag name="ISLIDE.DIAGRAM" val="d91e1f59-182d-4067-94c8-d38586bdee6d"/>
</p:tagLst>
</file>

<file path=ppt/tags/tag28.xml><?xml version="1.0" encoding="utf-8"?>
<p:tagLst xmlns:p="http://schemas.openxmlformats.org/presentationml/2006/main">
  <p:tag name="ISLIDE.DIAGRAM" val="d91e1f59-182d-4067-94c8-d38586bdee6d"/>
</p:tagLst>
</file>

<file path=ppt/tags/tag29.xml><?xml version="1.0" encoding="utf-8"?>
<p:tagLst xmlns:p="http://schemas.openxmlformats.org/presentationml/2006/main">
  <p:tag name="ISLIDE.DIAGRAM" val="d91e1f59-182d-4067-94c8-d38586bdee6d"/>
</p:tagLst>
</file>

<file path=ppt/tags/tag3.xml><?xml version="1.0" encoding="utf-8"?>
<p:tagLst xmlns:p="http://schemas.openxmlformats.org/presentationml/2006/main">
  <p:tag name="ISLIDE.DIAGRAM" val="9002e379-d686-41e0-8e09-81ef12b459b8"/>
</p:tagLst>
</file>

<file path=ppt/tags/tag30.xml><?xml version="1.0" encoding="utf-8"?>
<p:tagLst xmlns:p="http://schemas.openxmlformats.org/presentationml/2006/main">
  <p:tag name="ISLIDE.DIAGRAM" val="d91e1f59-182d-4067-94c8-d38586bdee6d"/>
</p:tagLst>
</file>

<file path=ppt/tags/tag31.xml><?xml version="1.0" encoding="utf-8"?>
<p:tagLst xmlns:p="http://schemas.openxmlformats.org/presentationml/2006/main">
  <p:tag name="ISLIDE.DIAGRAM" val="d91e1f59-182d-4067-94c8-d38586bdee6d"/>
</p:tagLst>
</file>

<file path=ppt/tags/tag32.xml><?xml version="1.0" encoding="utf-8"?>
<p:tagLst xmlns:p="http://schemas.openxmlformats.org/presentationml/2006/main">
  <p:tag name="ISLIDE.DIAGRAM" val="d91e1f59-182d-4067-94c8-d38586bdee6d"/>
</p:tagLst>
</file>

<file path=ppt/tags/tag33.xml><?xml version="1.0" encoding="utf-8"?>
<p:tagLst xmlns:p="http://schemas.openxmlformats.org/presentationml/2006/main">
  <p:tag name="ISLIDE.DIAGRAM" val="d91e1f59-182d-4067-94c8-d38586bdee6d"/>
</p:tagLst>
</file>

<file path=ppt/tags/tag34.xml><?xml version="1.0" encoding="utf-8"?>
<p:tagLst xmlns:p="http://schemas.openxmlformats.org/presentationml/2006/main">
  <p:tag name="KSO_WPP_MARK_KEY" val="f6ddfdda-8c81-44a3-a61b-3c85c29de81d"/>
  <p:tag name="COMMONDATA" val="eyJoZGlkIjoiZmZhMWEyODE5ZTUxMjYxMmU2YjBhNTQzZTYxYWU5NTQifQ=="/>
</p:tagLst>
</file>

<file path=ppt/tags/tag4.xml><?xml version="1.0" encoding="utf-8"?>
<p:tagLst xmlns:p="http://schemas.openxmlformats.org/presentationml/2006/main">
  <p:tag name="ISLIDE.DIAGRAM" val="d91e1f59-182d-4067-94c8-d38586bdee6d"/>
</p:tagLst>
</file>

<file path=ppt/tags/tag5.xml><?xml version="1.0" encoding="utf-8"?>
<p:tagLst xmlns:p="http://schemas.openxmlformats.org/presentationml/2006/main">
  <p:tag name="ISLIDE.DIAGRAM" val="d91e1f59-182d-4067-94c8-d38586bdee6d"/>
</p:tagLst>
</file>

<file path=ppt/tags/tag6.xml><?xml version="1.0" encoding="utf-8"?>
<p:tagLst xmlns:p="http://schemas.openxmlformats.org/presentationml/2006/main">
  <p:tag name="ISLIDE.DIAGRAM" val="d91e1f59-182d-4067-94c8-d38586bdee6d"/>
</p:tagLst>
</file>

<file path=ppt/tags/tag7.xml><?xml version="1.0" encoding="utf-8"?>
<p:tagLst xmlns:p="http://schemas.openxmlformats.org/presentationml/2006/main">
  <p:tag name="ISLIDE.DIAGRAM" val="d91e1f59-182d-4067-94c8-d38586bdee6d"/>
</p:tagLst>
</file>

<file path=ppt/tags/tag8.xml><?xml version="1.0" encoding="utf-8"?>
<p:tagLst xmlns:p="http://schemas.openxmlformats.org/presentationml/2006/main">
  <p:tag name="ISLIDE.DIAGRAM" val="d91e1f59-182d-4067-94c8-d38586bdee6d"/>
</p:tagLst>
</file>

<file path=ppt/tags/tag9.xml><?xml version="1.0" encoding="utf-8"?>
<p:tagLst xmlns:p="http://schemas.openxmlformats.org/presentationml/2006/main">
  <p:tag name="ISLIDE.DIAGRAM" val="d91e1f59-182d-4067-94c8-d38586bdee6d"/>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114">
      <a:dk1>
        <a:sysClr val="windowText" lastClr="000000"/>
      </a:dk1>
      <a:lt1>
        <a:sysClr val="window" lastClr="FFFFFF"/>
      </a:lt1>
      <a:dk2>
        <a:srgbClr val="44546A"/>
      </a:dk2>
      <a:lt2>
        <a:srgbClr val="E7E6E6"/>
      </a:lt2>
      <a:accent1>
        <a:srgbClr val="E93C4F"/>
      </a:accent1>
      <a:accent2>
        <a:srgbClr val="265DA8"/>
      </a:accent2>
      <a:accent3>
        <a:srgbClr val="F3AF55"/>
      </a:accent3>
      <a:accent4>
        <a:srgbClr val="E93C4F"/>
      </a:accent4>
      <a:accent5>
        <a:srgbClr val="265DA8"/>
      </a:accent5>
      <a:accent6>
        <a:srgbClr val="F3AF55"/>
      </a:accent6>
      <a:hlink>
        <a:srgbClr val="0563C1"/>
      </a:hlink>
      <a:folHlink>
        <a:srgbClr val="954F72"/>
      </a:folHlink>
    </a:clrScheme>
    <a:fontScheme name="kk3ol5pq">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5297</Words>
  <Application>WPS 演示</Application>
  <PresentationFormat>自定义</PresentationFormat>
  <Paragraphs>241</Paragraphs>
  <Slides>39</Slides>
  <Notes>39</Notes>
  <HiddenSlides>0</HiddenSlides>
  <MMClips>0</MMClips>
  <ScaleCrop>false</ScaleCrop>
  <HeadingPairs>
    <vt:vector size="8" baseType="variant">
      <vt:variant>
        <vt:lpstr>已用的字体</vt:lpstr>
      </vt:variant>
      <vt:variant>
        <vt:i4>11</vt:i4>
      </vt:variant>
      <vt:variant>
        <vt:lpstr>主题</vt:lpstr>
      </vt:variant>
      <vt:variant>
        <vt:i4>3</vt:i4>
      </vt:variant>
      <vt:variant>
        <vt:lpstr>嵌入 OLE 服务器</vt:lpstr>
      </vt:variant>
      <vt:variant>
        <vt:i4>1</vt:i4>
      </vt:variant>
      <vt:variant>
        <vt:lpstr>幻灯片标题</vt:lpstr>
      </vt:variant>
      <vt:variant>
        <vt:i4>39</vt:i4>
      </vt:variant>
    </vt:vector>
  </HeadingPairs>
  <TitlesOfParts>
    <vt:vector size="54" baseType="lpstr">
      <vt:lpstr>Arial</vt:lpstr>
      <vt:lpstr>宋体</vt:lpstr>
      <vt:lpstr>Wingdings</vt:lpstr>
      <vt:lpstr>微软雅黑</vt:lpstr>
      <vt:lpstr>Arial</vt:lpstr>
      <vt:lpstr>等线</vt:lpstr>
      <vt:lpstr>Arial Unicode MS</vt:lpstr>
      <vt:lpstr>Times New Roman</vt:lpstr>
      <vt:lpstr>QVBYYM+FZFSK--GBK1-0</vt:lpstr>
      <vt:lpstr>Segoe Print</vt:lpstr>
      <vt:lpstr>Calibri</vt:lpstr>
      <vt:lpstr>Office 主题</vt:lpstr>
      <vt:lpstr>第一PPT，www.1ppt.com</vt:lpstr>
      <vt:lpstr>自定义设计方案</vt:lpstr>
      <vt:lpstr>Package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彩色商务</dc:title>
  <dc:creator>苏州市专业技术人员服务中心</dc:creator>
  <cp:lastModifiedBy>丁浩</cp:lastModifiedBy>
  <cp:revision>210</cp:revision>
  <cp:lastPrinted>2023-01-12T06:07:00Z</cp:lastPrinted>
  <dcterms:created xsi:type="dcterms:W3CDTF">2019-12-24T09:15:00Z</dcterms:created>
  <dcterms:modified xsi:type="dcterms:W3CDTF">2023-02-06T00:57:10Z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931EA4D7392F432087703D44AD9BF03C</vt:lpwstr>
  </property>
  <property fmtid="{D5CDD505-2E9C-101B-9397-08002B2CF9AE}" pid="3" name="KSOProductBuildVer">
    <vt:lpwstr>2052-11.1.0.12598</vt:lpwstr>
  </property>
</Properties>
</file>